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3"/>
  </p:notesMasterIdLst>
  <p:sldIdLst>
    <p:sldId id="271" r:id="rId3"/>
    <p:sldId id="258" r:id="rId4"/>
    <p:sldId id="284" r:id="rId5"/>
    <p:sldId id="285" r:id="rId6"/>
    <p:sldId id="272" r:id="rId7"/>
    <p:sldId id="274" r:id="rId8"/>
    <p:sldId id="273" r:id="rId9"/>
    <p:sldId id="275" r:id="rId10"/>
    <p:sldId id="276" r:id="rId11"/>
    <p:sldId id="290" r:id="rId12"/>
    <p:sldId id="277" r:id="rId13"/>
    <p:sldId id="291" r:id="rId14"/>
    <p:sldId id="279" r:id="rId15"/>
    <p:sldId id="288" r:id="rId16"/>
    <p:sldId id="287" r:id="rId17"/>
    <p:sldId id="289" r:id="rId18"/>
    <p:sldId id="286" r:id="rId19"/>
    <p:sldId id="293" r:id="rId20"/>
    <p:sldId id="295" r:id="rId21"/>
    <p:sldId id="292" r:id="rId22"/>
  </p:sldIdLst>
  <p:sldSz cx="9145588"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78" autoAdjust="0"/>
    <p:restoredTop sz="94660"/>
  </p:normalViewPr>
  <p:slideViewPr>
    <p:cSldViewPr snapToGrid="0">
      <p:cViewPr varScale="1">
        <p:scale>
          <a:sx n="64" d="100"/>
          <a:sy n="64" d="100"/>
        </p:scale>
        <p:origin x="666" y="48"/>
      </p:cViewPr>
      <p:guideLst>
        <p:guide orient="horz" pos="2160"/>
        <p:guide pos="288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497F-042F-4361-A4B3-5F32E90E541A}" type="datetimeFigureOut">
              <a:rPr lang="it-IT" smtClean="0"/>
              <a:pPr/>
              <a:t>14/01/2019</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5630D-6475-47CA-8A6A-98DF179F7971}" type="slidenum">
              <a:rPr lang="it-IT" smtClean="0"/>
              <a:pPr/>
              <a:t>‹Nr.›</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A705630D-6475-47CA-8A6A-98DF179F7971}" type="slidenum">
              <a:rPr lang="it-IT" smtClean="0"/>
              <a:pPr/>
              <a:t>1</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9145588"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8" name="Textfeld 7"/>
          <p:cNvSpPr txBox="1"/>
          <p:nvPr/>
        </p:nvSpPr>
        <p:spPr>
          <a:xfrm>
            <a:off x="-1821179" y="531815"/>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2"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9" name="Diagrammplatzhalter 8"/>
          <p:cNvSpPr>
            <a:spLocks noGrp="1"/>
          </p:cNvSpPr>
          <p:nvPr>
            <p:ph type="chart" sz="quarter" idx="13"/>
          </p:nvPr>
        </p:nvSpPr>
        <p:spPr>
          <a:xfrm>
            <a:off x="287389" y="1684800"/>
            <a:ext cx="8570813" cy="3632200"/>
          </a:xfrm>
          <a:prstGeom prst="rect">
            <a:avLst/>
          </a:prstGeom>
        </p:spPr>
        <p:txBody>
          <a:bodyPr lIns="0" tIns="0" rIns="0" bIns="0"/>
          <a:lstStyle/>
          <a:p>
            <a:pPr lvl="0"/>
            <a:r>
              <a:rPr lang="it-IT" noProof="0"/>
              <a:t>Fare clic sull'icona per inserire un grafico</a:t>
            </a:r>
            <a:endParaRPr lang="de-DE" noProof="0"/>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cxnSp>
        <p:nvCxnSpPr>
          <p:cNvPr id="3" name="Gerader Verbinder 12"/>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txBox="1">
            <a:spLocks/>
          </p:cNvSpPr>
          <p:nvPr/>
        </p:nvSpPr>
        <p:spPr>
          <a:xfrm>
            <a:off x="287389" y="2487613"/>
            <a:ext cx="8570813"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a:t>Vielen Dank</a:t>
            </a:r>
            <a:br>
              <a:rPr lang="de-DE" dirty="0"/>
            </a:br>
            <a:r>
              <a:rPr lang="de-DE" dirty="0"/>
              <a:t>für Ihre Aufmerksamkeit</a:t>
            </a:r>
            <a:endParaRPr lang="en-US" dirty="0"/>
          </a:p>
        </p:txBody>
      </p:sp>
      <p:sp>
        <p:nvSpPr>
          <p:cNvPr id="9" name="Textplatzhalter 24"/>
          <p:cNvSpPr>
            <a:spLocks noGrp="1"/>
          </p:cNvSpPr>
          <p:nvPr>
            <p:ph type="body" sz="quarter" idx="11"/>
          </p:nvPr>
        </p:nvSpPr>
        <p:spPr>
          <a:xfrm>
            <a:off x="288051" y="3988800"/>
            <a:ext cx="8570813"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a:defRPr/>
            </a:pPr>
            <a:r>
              <a:rPr lang="de-DE" sz="1000" b="1" dirty="0">
                <a:solidFill>
                  <a:prstClr val="black"/>
                </a:solidFill>
                <a:cs typeface="Arial" pitchFamily="34" charset="0"/>
              </a:rPr>
              <a:t>Seitenzahlen:</a:t>
            </a:r>
          </a:p>
          <a:p>
            <a:pPr eaLnBrk="0" fontAlgn="base" hangingPunct="0">
              <a:spcBef>
                <a:spcPct val="0"/>
              </a:spcBef>
              <a:spcAft>
                <a:spcPct val="0"/>
              </a:spcAft>
              <a:defRPr/>
            </a:pPr>
            <a:r>
              <a:rPr lang="de-DE" sz="1000" dirty="0">
                <a:solidFill>
                  <a:prstClr val="black"/>
                </a:solidFill>
                <a:cs typeface="Arial" pitchFamily="34" charset="0"/>
              </a:rPr>
              <a:t>Die Seitenanzeige „1 von X“ ist nicht standardmäßig in </a:t>
            </a:r>
            <a:r>
              <a:rPr lang="de-DE" sz="1000" dirty="0" err="1">
                <a:solidFill>
                  <a:prstClr val="black"/>
                </a:solidFill>
                <a:cs typeface="Arial" pitchFamily="34" charset="0"/>
              </a:rPr>
              <a:t>Powerpoint</a:t>
            </a:r>
            <a:r>
              <a:rPr lang="de-DE" sz="1000" dirty="0">
                <a:solidFill>
                  <a:prstClr val="black"/>
                </a:solidFill>
                <a:cs typeface="Arial" pitchFamily="34" charset="0"/>
              </a:rPr>
              <a:t> verfügbar; daher benötigen Sie dazu ein Add-In. Das Add-In kann im Vorlagencenter heruntergeladen werden.</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Aktivieren</a:t>
            </a:r>
          </a:p>
          <a:p>
            <a:pPr eaLnBrk="0" fontAlgn="base" hangingPunct="0">
              <a:spcBef>
                <a:spcPct val="0"/>
              </a:spcBef>
              <a:spcAft>
                <a:spcPct val="0"/>
              </a:spcAft>
              <a:defRPr/>
            </a:pPr>
            <a:r>
              <a:rPr lang="de-DE" sz="1000" dirty="0">
                <a:solidFill>
                  <a:prstClr val="black"/>
                </a:solidFill>
                <a:cs typeface="Arial" pitchFamily="34" charset="0"/>
              </a:rPr>
              <a:t>Nach dem Öffnen der Vorlage, klicken Sie mit einem Doppelklick auf die Datei „RWTH-Addin-Seitenzahlen“, um das Add-In zu aktivieren. Nach dem Schließen von </a:t>
            </a:r>
            <a:r>
              <a:rPr lang="de-DE" sz="1000" dirty="0" err="1">
                <a:solidFill>
                  <a:prstClr val="black"/>
                </a:solidFill>
                <a:cs typeface="Arial" pitchFamily="34" charset="0"/>
              </a:rPr>
              <a:t>Powerpoint</a:t>
            </a:r>
            <a:r>
              <a:rPr lang="de-DE" sz="1000" dirty="0">
                <a:solidFill>
                  <a:prstClr val="black"/>
                </a:solidFill>
                <a:cs typeface="Arial" pitchFamily="34" charset="0"/>
              </a:rPr>
              <a:t> deaktiviert es sich automatisch wieder.</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Erstellen</a:t>
            </a:r>
          </a:p>
          <a:p>
            <a:pPr eaLnBrk="0" fontAlgn="base" hangingPunct="0">
              <a:spcBef>
                <a:spcPct val="0"/>
              </a:spcBef>
              <a:spcAft>
                <a:spcPct val="0"/>
              </a:spcAft>
              <a:defRPr/>
            </a:pPr>
            <a:r>
              <a:rPr lang="de-DE" sz="1000" dirty="0">
                <a:solidFill>
                  <a:prstClr val="black"/>
                </a:solidFill>
                <a:cs typeface="Arial" pitchFamily="34" charset="0"/>
              </a:rPr>
              <a:t>Gehen Sie in der Symbolleiste auf den Tab „RWTH </a:t>
            </a:r>
            <a:r>
              <a:rPr lang="de-DE" sz="1000" dirty="0" err="1">
                <a:solidFill>
                  <a:prstClr val="black"/>
                </a:solidFill>
                <a:cs typeface="Arial" pitchFamily="34" charset="0"/>
              </a:rPr>
              <a:t>AddIn</a:t>
            </a:r>
            <a:r>
              <a:rPr lang="de-DE" sz="1000" dirty="0">
                <a:solidFill>
                  <a:prstClr val="black"/>
                </a:solidFill>
                <a:cs typeface="Arial" pitchFamily="34" charset="0"/>
              </a:rPr>
              <a:t>“ und klicken Sie den Button. Nun stellen sich die Seitenzahlen automatisch ein. Falls Sie nachträglich noch Folien hinzufügen oder löschen, klicken Sie einfach erneut auf den Button, um die Seitenzahlen zu aktualisieren. </a:t>
            </a:r>
          </a:p>
          <a:p>
            <a:pPr eaLnBrk="0" fontAlgn="base" hangingPunct="0">
              <a:spcBef>
                <a:spcPct val="0"/>
              </a:spcBef>
              <a:spcAft>
                <a:spcPct val="0"/>
              </a:spcAft>
              <a:defRPr/>
            </a:pPr>
            <a:endParaRPr lang="de-DE" sz="1000" dirty="0">
              <a:solidFill>
                <a:prstClr val="black"/>
              </a:solidFill>
              <a:cs typeface="Arial" pitchFamily="34" charset="0"/>
            </a:endParaRPr>
          </a:p>
        </p:txBody>
      </p:sp>
      <p:sp>
        <p:nvSpPr>
          <p:cNvPr id="6" name="Textfeld 5"/>
          <p:cNvSpPr txBox="1"/>
          <p:nvPr/>
        </p:nvSpPr>
        <p:spPr>
          <a:xfrm>
            <a:off x="9232917" y="506413"/>
            <a:ext cx="2067284" cy="5016758"/>
          </a:xfrm>
          <a:prstGeom prst="rect">
            <a:avLst/>
          </a:prstGeom>
          <a:noFill/>
        </p:spPr>
        <p:txBody>
          <a:bodyPr>
            <a:spAutoFit/>
          </a:bodyPr>
          <a:lstStyle/>
          <a:p>
            <a:pPr eaLnBrk="0" fontAlgn="base" hangingPunct="0">
              <a:spcBef>
                <a:spcPct val="0"/>
              </a:spcBef>
              <a:spcAft>
                <a:spcPct val="0"/>
              </a:spcAft>
              <a:defRPr/>
            </a:pPr>
            <a:r>
              <a:rPr lang="de-DE" sz="1000" b="1" dirty="0">
                <a:solidFill>
                  <a:prstClr val="black"/>
                </a:solidFill>
                <a:cs typeface="Arial" pitchFamily="34" charset="0"/>
              </a:rPr>
              <a:t>Add-In installieren </a:t>
            </a:r>
          </a:p>
          <a:p>
            <a:pPr eaLnBrk="0" fontAlgn="base" hangingPunct="0">
              <a:spcBef>
                <a:spcPct val="0"/>
              </a:spcBef>
              <a:spcAft>
                <a:spcPct val="0"/>
              </a:spcAft>
              <a:defRPr/>
            </a:pPr>
            <a:r>
              <a:rPr lang="de-DE" sz="1000" dirty="0">
                <a:solidFill>
                  <a:prstClr val="black"/>
                </a:solidFill>
                <a:cs typeface="Arial" pitchFamily="34" charset="0"/>
              </a:rPr>
              <a:t>Wenn Sie das Add-In dauerhaft installieren möchten, damit Sie es nicht immer anklicken müssen, gehen Sie wie folgt vor:</a:t>
            </a:r>
          </a:p>
          <a:p>
            <a:pPr eaLnBrk="0" fontAlgn="base" hangingPunct="0">
              <a:spcBef>
                <a:spcPct val="0"/>
              </a:spcBef>
              <a:spcAft>
                <a:spcPct val="0"/>
              </a:spcAft>
              <a:defRPr/>
            </a:pPr>
            <a:r>
              <a:rPr lang="de-DE" sz="1000" dirty="0">
                <a:solidFill>
                  <a:prstClr val="black"/>
                </a:solidFill>
                <a:cs typeface="Arial" pitchFamily="34" charset="0"/>
              </a:rPr>
              <a:t>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Schaltfläche Office</a:t>
            </a:r>
            <a:r>
              <a:rPr lang="de-DE" sz="1000" dirty="0">
                <a:solidFill>
                  <a:prstClr val="black"/>
                </a:solidFill>
                <a:cs typeface="Arial" pitchFamily="34" charset="0"/>
              </a:rPr>
              <a:t> (für Office 2007-2010, runder Button oben links) bzw. auf </a:t>
            </a:r>
            <a:r>
              <a:rPr lang="de-DE" sz="1000" b="1" dirty="0">
                <a:solidFill>
                  <a:prstClr val="black"/>
                </a:solidFill>
                <a:cs typeface="Arial" pitchFamily="34" charset="0"/>
              </a:rPr>
              <a:t>Datei</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a:t>
            </a:r>
            <a:r>
              <a:rPr lang="de-DE" sz="1000" b="1" dirty="0">
                <a:solidFill>
                  <a:prstClr val="black"/>
                </a:solidFill>
                <a:cs typeface="Arial" pitchFamily="34" charset="0"/>
              </a:rPr>
              <a:t>PowerPoint-Optionen</a:t>
            </a:r>
            <a:r>
              <a:rPr lang="de-DE" sz="1000" dirty="0">
                <a:solidFill>
                  <a:prstClr val="black"/>
                </a:solidFill>
                <a:cs typeface="Arial" pitchFamily="34" charset="0"/>
              </a:rPr>
              <a:t>“ (für Office 2007-2010, unten rechts) bzw. </a:t>
            </a:r>
            <a:r>
              <a:rPr lang="de-DE" sz="1000" b="1" dirty="0">
                <a:solidFill>
                  <a:prstClr val="black"/>
                </a:solidFill>
                <a:cs typeface="Arial" pitchFamily="34" charset="0"/>
              </a:rPr>
              <a:t>Optionen</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Add-Ins</a:t>
            </a:r>
            <a:endParaRPr lang="de-DE" sz="1000" dirty="0">
              <a:solidFill>
                <a:prstClr val="black"/>
              </a:solidFill>
              <a:cs typeface="Arial" pitchFamily="34" charset="0"/>
            </a:endParaRP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wählen Sie ganz unten bei </a:t>
            </a:r>
            <a:r>
              <a:rPr lang="de-DE" sz="1000" b="1" dirty="0">
                <a:solidFill>
                  <a:prstClr val="black"/>
                </a:solidFill>
                <a:cs typeface="Arial" pitchFamily="34" charset="0"/>
              </a:rPr>
              <a:t>Verwalten:</a:t>
            </a:r>
            <a:r>
              <a:rPr lang="de-DE" sz="1000" dirty="0">
                <a:solidFill>
                  <a:prstClr val="black"/>
                </a:solidFill>
                <a:cs typeface="Arial" pitchFamily="34" charset="0"/>
              </a:rPr>
              <a:t> den Punkt </a:t>
            </a:r>
            <a:r>
              <a:rPr lang="de-DE" sz="1000" b="1" dirty="0">
                <a:solidFill>
                  <a:prstClr val="black"/>
                </a:solidFill>
                <a:cs typeface="Arial" pitchFamily="34" charset="0"/>
              </a:rPr>
              <a:t>PowerPoint-Add Ins</a:t>
            </a:r>
            <a:r>
              <a:rPr lang="de-DE" sz="1000" dirty="0">
                <a:solidFill>
                  <a:prstClr val="black"/>
                </a:solidFill>
                <a:cs typeface="Arial" pitchFamily="34" charset="0"/>
              </a:rPr>
              <a:t> und klicken Sie </a:t>
            </a:r>
            <a:r>
              <a:rPr lang="de-DE" sz="1000" b="1" dirty="0">
                <a:solidFill>
                  <a:prstClr val="black"/>
                </a:solidFill>
                <a:cs typeface="Arial" pitchFamily="34" charset="0"/>
              </a:rPr>
              <a:t>Gehe zu…</a:t>
            </a:r>
            <a:r>
              <a:rPr lang="de-DE" sz="1000" dirty="0">
                <a:solidFill>
                  <a:prstClr val="black"/>
                </a:solidFill>
                <a:cs typeface="Arial" pitchFamily="34" charset="0"/>
              </a:rPr>
              <a:t>.</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Sollte das RWTH Add In angezeigt werden, entfernen Sie es! Anders ist eine dauerhafte Installierung nicht möglich.</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Klicken Sie auf </a:t>
            </a:r>
            <a:r>
              <a:rPr lang="de-DE" sz="1000" b="1" dirty="0">
                <a:solidFill>
                  <a:prstClr val="black"/>
                </a:solidFill>
                <a:cs typeface="Arial" pitchFamily="34" charset="0"/>
              </a:rPr>
              <a:t>Neu Hinzufügen…</a:t>
            </a:r>
            <a:r>
              <a:rPr lang="de-DE" sz="1000" dirty="0">
                <a:solidFill>
                  <a:prstClr val="black"/>
                </a:solidFill>
                <a:cs typeface="Arial" pitchFamily="34" charset="0"/>
              </a:rPr>
              <a:t>, suchen Sie das Add-In auf ihrem PC raus und klicken Sie auf </a:t>
            </a:r>
            <a:r>
              <a:rPr lang="de-DE" sz="1000" b="1" dirty="0">
                <a:solidFill>
                  <a:prstClr val="black"/>
                </a:solidFill>
                <a:cs typeface="Arial" pitchFamily="34" charset="0"/>
              </a:rPr>
              <a:t>OK</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Mit </a:t>
            </a:r>
            <a:r>
              <a:rPr lang="de-DE" sz="1000" b="1" dirty="0">
                <a:solidFill>
                  <a:prstClr val="black"/>
                </a:solidFill>
                <a:cs typeface="Arial" pitchFamily="34" charset="0"/>
              </a:rPr>
              <a:t>Schließen </a:t>
            </a:r>
            <a:r>
              <a:rPr lang="de-DE" sz="1000" dirty="0">
                <a:solidFill>
                  <a:prstClr val="black"/>
                </a:solidFill>
                <a:cs typeface="Arial" pitchFamily="34" charset="0"/>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extLst>
      <p:ext uri="{BB962C8B-B14F-4D97-AF65-F5344CB8AC3E}">
        <p14:creationId xmlns:p14="http://schemas.microsoft.com/office/powerpoint/2010/main" val="226705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743D2-31BB-4D95-BE9B-AA784E14966B}"/>
              </a:ext>
            </a:extLst>
          </p:cNvPr>
          <p:cNvSpPr>
            <a:spLocks noGrp="1"/>
          </p:cNvSpPr>
          <p:nvPr>
            <p:ph type="ctrTitle"/>
          </p:nvPr>
        </p:nvSpPr>
        <p:spPr>
          <a:xfrm>
            <a:off x="1143199" y="1122363"/>
            <a:ext cx="6859191" cy="2387600"/>
          </a:xfrm>
          <a:prstGeom prst="rect">
            <a:avLst/>
          </a:prstGeo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A439A55-F5BD-45F0-95E2-63883293C3EB}"/>
              </a:ext>
            </a:extLst>
          </p:cNvPr>
          <p:cNvSpPr>
            <a:spLocks noGrp="1"/>
          </p:cNvSpPr>
          <p:nvPr>
            <p:ph type="subTitle" idx="1"/>
          </p:nvPr>
        </p:nvSpPr>
        <p:spPr>
          <a:xfrm>
            <a:off x="1143199" y="3602038"/>
            <a:ext cx="6859191"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C7A68203-FE49-4D11-9AC1-C7EBF4DCD5B0}"/>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a16="http://schemas.microsoft.com/office/drawing/2014/main" id="{F951B7FB-5FFB-494D-82CF-E3C9DB8A2E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7BF807-54B1-4A9A-904A-3616111420C2}"/>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‹Nr.›</a:t>
            </a:fld>
            <a:endParaRPr lang="de-DE"/>
          </a:p>
        </p:txBody>
      </p:sp>
    </p:spTree>
    <p:extLst>
      <p:ext uri="{BB962C8B-B14F-4D97-AF65-F5344CB8AC3E}">
        <p14:creationId xmlns:p14="http://schemas.microsoft.com/office/powerpoint/2010/main" val="2819329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62F2C2-11AC-49B1-930C-C009E45DDC11}"/>
              </a:ext>
            </a:extLst>
          </p:cNvPr>
          <p:cNvSpPr>
            <a:spLocks noGrp="1"/>
          </p:cNvSpPr>
          <p:nvPr>
            <p:ph type="title"/>
          </p:nvPr>
        </p:nvSpPr>
        <p:spPr>
          <a:xfrm>
            <a:off x="628759" y="365126"/>
            <a:ext cx="7888070" cy="1325563"/>
          </a:xfrm>
          <a:prstGeom prst="rect">
            <a:avLst/>
          </a:prstGeom>
        </p:spPr>
        <p:txBody>
          <a:bodyPr/>
          <a:lstStyle/>
          <a:p>
            <a:r>
              <a:rPr lang="de-DE"/>
              <a:t>Mastertitelformat bearbeiten</a:t>
            </a:r>
          </a:p>
        </p:txBody>
      </p:sp>
      <p:sp>
        <p:nvSpPr>
          <p:cNvPr id="3" name="Inhaltsplatzhalter 2">
            <a:extLst>
              <a:ext uri="{FF2B5EF4-FFF2-40B4-BE49-F238E27FC236}">
                <a16:creationId xmlns:a16="http://schemas.microsoft.com/office/drawing/2014/main" id="{FD533ACE-F250-4875-8DD9-E98C220F3B83}"/>
              </a:ext>
            </a:extLst>
          </p:cNvPr>
          <p:cNvSpPr>
            <a:spLocks noGrp="1"/>
          </p:cNvSpPr>
          <p:nvPr>
            <p:ph idx="1"/>
          </p:nvPr>
        </p:nvSpPr>
        <p:spPr>
          <a:xfrm>
            <a:off x="628759" y="1825625"/>
            <a:ext cx="788807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91F45BE-2938-4E13-B08F-6280A65E5415}"/>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a16="http://schemas.microsoft.com/office/drawing/2014/main" id="{905F337C-58D0-4D96-AAAE-E19B1EF1FC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7D0195-38F3-4ED8-9AEC-27EABB44B1F5}"/>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‹Nr.›</a:t>
            </a:fld>
            <a:endParaRPr lang="de-DE"/>
          </a:p>
        </p:txBody>
      </p:sp>
    </p:spTree>
    <p:extLst>
      <p:ext uri="{BB962C8B-B14F-4D97-AF65-F5344CB8AC3E}">
        <p14:creationId xmlns:p14="http://schemas.microsoft.com/office/powerpoint/2010/main" val="3241970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9145588"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8" name="Textfeld 7"/>
          <p:cNvSpPr txBox="1"/>
          <p:nvPr/>
        </p:nvSpPr>
        <p:spPr>
          <a:xfrm>
            <a:off x="-1821179" y="531815"/>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t="48967" b="13242"/>
          <a:stretch>
            <a:fillRect/>
          </a:stretch>
        </p:blipFill>
        <p:spPr bwMode="auto">
          <a:xfrm>
            <a:off x="0" y="0"/>
            <a:ext cx="9145588" cy="2303463"/>
          </a:xfrm>
          <a:prstGeom prst="rect">
            <a:avLst/>
          </a:prstGeom>
          <a:noFill/>
          <a:ln w="9525">
            <a:noFill/>
            <a:miter lim="800000"/>
            <a:headEnd/>
            <a:tailEnd/>
          </a:ln>
        </p:spPr>
      </p:pic>
      <p:sp>
        <p:nvSpPr>
          <p:cNvPr id="7" name="Textfeld 6"/>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4"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4" name="Textfeld 3"/>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p:nvPicPr>
        <p:blipFill>
          <a:blip r:embed="rId2" cstate="print"/>
          <a:srcRect t="12505" b="13095"/>
          <a:stretch>
            <a:fillRect/>
          </a:stretch>
        </p:blipFill>
        <p:spPr bwMode="auto">
          <a:xfrm>
            <a:off x="0" y="0"/>
            <a:ext cx="9145588" cy="4535488"/>
          </a:xfrm>
          <a:prstGeom prst="rect">
            <a:avLst/>
          </a:prstGeom>
          <a:noFill/>
          <a:ln w="9525">
            <a:noFill/>
            <a:miter lim="800000"/>
            <a:headEnd/>
            <a:tailEnd/>
          </a:ln>
        </p:spPr>
      </p:pic>
      <p:pic>
        <p:nvPicPr>
          <p:cNvPr id="6"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10" name="Title 1"/>
          <p:cNvSpPr>
            <a:spLocks noGrp="1"/>
          </p:cNvSpPr>
          <p:nvPr>
            <p:ph type="ctrTitle"/>
          </p:nvPr>
        </p:nvSpPr>
        <p:spPr>
          <a:xfrm>
            <a:off x="288050" y="473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1" name="Subtitle 2"/>
          <p:cNvSpPr>
            <a:spLocks noGrp="1"/>
          </p:cNvSpPr>
          <p:nvPr>
            <p:ph type="subTitle" idx="1"/>
          </p:nvPr>
        </p:nvSpPr>
        <p:spPr>
          <a:xfrm>
            <a:off x="288050" y="5230802"/>
            <a:ext cx="8569488"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3" name="Immagine 12" descr="e3d logo.jpg"/>
          <p:cNvPicPr>
            <a:picLocks noChangeAspect="1"/>
          </p:cNvPicPr>
          <p:nvPr/>
        </p:nvPicPr>
        <p:blipFill>
          <a:blip r:embed="rId4" cstate="print"/>
          <a:stretch>
            <a:fillRect/>
          </a:stretch>
        </p:blipFill>
        <p:spPr>
          <a:xfrm>
            <a:off x="6323330" y="6328341"/>
            <a:ext cx="785954" cy="359910"/>
          </a:xfrm>
          <a:prstGeom prst="rect">
            <a:avLst/>
          </a:prstGeom>
        </p:spPr>
      </p:pic>
      <p:cxnSp>
        <p:nvCxnSpPr>
          <p:cNvPr id="14" name="Connettore 1 13"/>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pic>
        <p:nvPicPr>
          <p:cNvPr id="5"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7"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2"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CasellaDiTesto 8"/>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cxnSp>
        <p:nvCxnSpPr>
          <p:cNvPr id="5" name="Gerader Verbinder 9"/>
          <p:cNvCxnSpPr/>
          <p:nvPr/>
        </p:nvCxnSpPr>
        <p:spPr>
          <a:xfrm>
            <a:off x="287389" y="30368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9" name="Subtitle 2"/>
          <p:cNvSpPr>
            <a:spLocks noGrp="1"/>
          </p:cNvSpPr>
          <p:nvPr>
            <p:ph type="subTitle" idx="1"/>
          </p:nvPr>
        </p:nvSpPr>
        <p:spPr>
          <a:xfrm>
            <a:off x="288050" y="3196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CasellaDiTesto 9"/>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1" name="Immagine 10"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2" name="Connettore 1 11"/>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t="48967" b="13242"/>
          <a:stretch>
            <a:fillRect/>
          </a:stretch>
        </p:blipFill>
        <p:spPr bwMode="auto">
          <a:xfrm>
            <a:off x="0" y="0"/>
            <a:ext cx="9145588" cy="2303463"/>
          </a:xfrm>
          <a:prstGeom prst="rect">
            <a:avLst/>
          </a:prstGeom>
          <a:noFill/>
          <a:ln w="9525">
            <a:noFill/>
            <a:miter lim="800000"/>
            <a:headEnd/>
            <a:tailEnd/>
          </a:ln>
        </p:spPr>
      </p:pic>
      <p:sp>
        <p:nvSpPr>
          <p:cNvPr id="7" name="Textfeld 6"/>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2" name="Textplatzhalter 11"/>
          <p:cNvSpPr>
            <a:spLocks noGrp="1"/>
          </p:cNvSpPr>
          <p:nvPr>
            <p:ph type="body" sz="quarter" idx="13"/>
          </p:nvPr>
        </p:nvSpPr>
        <p:spPr>
          <a:xfrm>
            <a:off x="287389" y="1684800"/>
            <a:ext cx="8570813" cy="3194050"/>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CasellaDiTesto 6"/>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8" name="Immagine 7"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9" name="Connettore 1 8"/>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3" name="Content Placeholder 2"/>
          <p:cNvSpPr>
            <a:spLocks noGrp="1"/>
          </p:cNvSpPr>
          <p:nvPr>
            <p:ph idx="1"/>
          </p:nvPr>
        </p:nvSpPr>
        <p:spPr>
          <a:xfrm>
            <a:off x="288050" y="1152000"/>
            <a:ext cx="8569488"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it-IT"/>
              <a:t>Fare clic per modificare stili del testo dello schema</a:t>
            </a:r>
          </a:p>
        </p:txBody>
      </p:sp>
      <p:sp>
        <p:nvSpPr>
          <p:cNvPr id="7" name="Textplatzhalter 6"/>
          <p:cNvSpPr>
            <a:spLocks noGrp="1"/>
          </p:cNvSpPr>
          <p:nvPr>
            <p:ph type="body" sz="quarter" idx="12"/>
          </p:nvPr>
        </p:nvSpPr>
        <p:spPr>
          <a:xfrm>
            <a:off x="287389" y="1684802"/>
            <a:ext cx="8570813" cy="3751263"/>
          </a:xfrm>
          <a:prstGeom prst="rect">
            <a:avLst/>
          </a:prstGeom>
        </p:spPr>
        <p:txBody>
          <a:bodyPr lIns="0" tIns="0" rIns="0" bIns="0"/>
          <a:lstStyle>
            <a:lvl1pPr marL="0" indent="0">
              <a:buFontTx/>
              <a:buNone/>
              <a:defRPr/>
            </a:lvl1pPr>
          </a:lstStyle>
          <a:p>
            <a:pPr lvl="0"/>
            <a:r>
              <a:rPr lang="it-IT"/>
              <a:t>Fare clic per modificare stili del testo dello schema</a:t>
            </a:r>
          </a:p>
        </p:txBody>
      </p:sp>
      <p:sp>
        <p:nvSpPr>
          <p:cNvPr id="9"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Rettangolo 9"/>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70067" y="1685927"/>
            <a:ext cx="2788134" cy="3598863"/>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4" name="Textplatzhalter 11"/>
          <p:cNvSpPr>
            <a:spLocks noGrp="1"/>
          </p:cNvSpPr>
          <p:nvPr>
            <p:ph type="body" sz="quarter" idx="14"/>
          </p:nvPr>
        </p:nvSpPr>
        <p:spPr>
          <a:xfrm>
            <a:off x="287388" y="1684801"/>
            <a:ext cx="5649306" cy="3985955"/>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8" name="Rettangolo 7"/>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89" y="1152525"/>
            <a:ext cx="8570813" cy="4060825"/>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0" name="Textplatzhalter 9"/>
          <p:cNvSpPr>
            <a:spLocks noGrp="1"/>
          </p:cNvSpPr>
          <p:nvPr>
            <p:ph type="body" sz="quarter" idx="13"/>
          </p:nvPr>
        </p:nvSpPr>
        <p:spPr>
          <a:xfrm>
            <a:off x="287389" y="5359402"/>
            <a:ext cx="8561153" cy="499533"/>
          </a:xfrm>
          <a:prstGeom prst="rect">
            <a:avLst/>
          </a:prstGeom>
        </p:spPr>
        <p:txBody>
          <a:bodyPr>
            <a:normAutofit/>
          </a:bodyPr>
          <a:lstStyle>
            <a:lvl1pPr marL="0" indent="0" algn="r">
              <a:buNone/>
              <a:defRPr sz="900" baseline="0"/>
            </a:lvl1pPr>
          </a:lstStyle>
          <a:p>
            <a:pPr lvl="0"/>
            <a:r>
              <a:rPr lang="it-IT"/>
              <a:t>Fare clic per modificare stili del testo dello schema</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Rettangolo 6"/>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9" name="Immagine 8"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2"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9" name="Diagrammplatzhalter 8"/>
          <p:cNvSpPr>
            <a:spLocks noGrp="1"/>
          </p:cNvSpPr>
          <p:nvPr>
            <p:ph type="chart" sz="quarter" idx="13"/>
          </p:nvPr>
        </p:nvSpPr>
        <p:spPr>
          <a:xfrm>
            <a:off x="287389" y="1684800"/>
            <a:ext cx="8570813" cy="3632200"/>
          </a:xfrm>
          <a:prstGeom prst="rect">
            <a:avLst/>
          </a:prstGeom>
        </p:spPr>
        <p:txBody>
          <a:bodyPr lIns="0" tIns="0" rIns="0" bIns="0"/>
          <a:lstStyle/>
          <a:p>
            <a:pPr lvl="0"/>
            <a:r>
              <a:rPr lang="it-IT" noProof="0"/>
              <a:t>Fare clic sull'icona per inserire un grafico</a:t>
            </a:r>
            <a:endParaRPr lang="de-DE" noProof="0"/>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Rettangolo 6"/>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txBox="1">
            <a:spLocks/>
          </p:cNvSpPr>
          <p:nvPr/>
        </p:nvSpPr>
        <p:spPr>
          <a:xfrm>
            <a:off x="287389" y="2487613"/>
            <a:ext cx="8570813"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a:t>Vielen Dank</a:t>
            </a:r>
            <a:br>
              <a:rPr lang="de-DE" dirty="0"/>
            </a:br>
            <a:r>
              <a:rPr lang="de-DE" dirty="0"/>
              <a:t>für Ihre Aufmerksamkeit</a:t>
            </a:r>
            <a:endParaRPr lang="en-US" dirty="0"/>
          </a:p>
        </p:txBody>
      </p:sp>
      <p:sp>
        <p:nvSpPr>
          <p:cNvPr id="9" name="Textplatzhalter 24"/>
          <p:cNvSpPr>
            <a:spLocks noGrp="1"/>
          </p:cNvSpPr>
          <p:nvPr>
            <p:ph type="body" sz="quarter" idx="11"/>
          </p:nvPr>
        </p:nvSpPr>
        <p:spPr>
          <a:xfrm>
            <a:off x="288051" y="3988800"/>
            <a:ext cx="8570813"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62F2C2-11AC-49B1-930C-C009E45DDC11}"/>
              </a:ext>
            </a:extLst>
          </p:cNvPr>
          <p:cNvSpPr>
            <a:spLocks noGrp="1"/>
          </p:cNvSpPr>
          <p:nvPr>
            <p:ph type="title"/>
          </p:nvPr>
        </p:nvSpPr>
        <p:spPr>
          <a:xfrm>
            <a:off x="628759" y="365126"/>
            <a:ext cx="7888070" cy="1325563"/>
          </a:xfrm>
          <a:prstGeom prst="rect">
            <a:avLst/>
          </a:prstGeom>
        </p:spPr>
        <p:txBody>
          <a:bodyPr/>
          <a:lstStyle/>
          <a:p>
            <a:r>
              <a:rPr lang="de-DE"/>
              <a:t>Mastertitelformat bearbeiten</a:t>
            </a:r>
          </a:p>
        </p:txBody>
      </p:sp>
      <p:sp>
        <p:nvSpPr>
          <p:cNvPr id="3" name="Inhaltsplatzhalter 2">
            <a:extLst>
              <a:ext uri="{FF2B5EF4-FFF2-40B4-BE49-F238E27FC236}">
                <a16:creationId xmlns:a16="http://schemas.microsoft.com/office/drawing/2014/main" id="{FD533ACE-F250-4875-8DD9-E98C220F3B83}"/>
              </a:ext>
            </a:extLst>
          </p:cNvPr>
          <p:cNvSpPr>
            <a:spLocks noGrp="1"/>
          </p:cNvSpPr>
          <p:nvPr>
            <p:ph idx="1"/>
          </p:nvPr>
        </p:nvSpPr>
        <p:spPr>
          <a:xfrm>
            <a:off x="628759" y="1825625"/>
            <a:ext cx="788807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91F45BE-2938-4E13-B08F-6280A65E5415}"/>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a16="http://schemas.microsoft.com/office/drawing/2014/main" id="{905F337C-58D0-4D96-AAAE-E19B1EF1FC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7D0195-38F3-4ED8-9AEC-27EABB44B1F5}"/>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‹Nr.›</a:t>
            </a:fld>
            <a:endParaRPr lang="de-DE"/>
          </a:p>
        </p:txBody>
      </p:sp>
    </p:spTree>
    <p:extLst>
      <p:ext uri="{BB962C8B-B14F-4D97-AF65-F5344CB8AC3E}">
        <p14:creationId xmlns:p14="http://schemas.microsoft.com/office/powerpoint/2010/main" val="324197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4" name="Textfeld 3"/>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p:nvPicPr>
        <p:blipFill>
          <a:blip r:embed="rId2" cstate="print"/>
          <a:srcRect t="12505" b="13095"/>
          <a:stretch>
            <a:fillRect/>
          </a:stretch>
        </p:blipFill>
        <p:spPr bwMode="auto">
          <a:xfrm>
            <a:off x="0" y="0"/>
            <a:ext cx="9145588" cy="4535488"/>
          </a:xfrm>
          <a:prstGeom prst="rect">
            <a:avLst/>
          </a:prstGeom>
          <a:noFill/>
          <a:ln w="9525">
            <a:noFill/>
            <a:miter lim="800000"/>
            <a:headEnd/>
            <a:tailEnd/>
          </a:ln>
        </p:spPr>
      </p:pic>
      <p:pic>
        <p:nvPicPr>
          <p:cNvPr id="6"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10" name="Title 1"/>
          <p:cNvSpPr>
            <a:spLocks noGrp="1"/>
          </p:cNvSpPr>
          <p:nvPr>
            <p:ph type="ctrTitle"/>
          </p:nvPr>
        </p:nvSpPr>
        <p:spPr>
          <a:xfrm>
            <a:off x="288050" y="473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1" name="Subtitle 2"/>
          <p:cNvSpPr>
            <a:spLocks noGrp="1"/>
          </p:cNvSpPr>
          <p:nvPr>
            <p:ph type="subTitle" idx="1"/>
          </p:nvPr>
        </p:nvSpPr>
        <p:spPr>
          <a:xfrm>
            <a:off x="288050" y="5230802"/>
            <a:ext cx="8569488"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12"/>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7"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12"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cxnSp>
        <p:nvCxnSpPr>
          <p:cNvPr id="5" name="Gerader Verbinder 9"/>
          <p:cNvCxnSpPr/>
          <p:nvPr/>
        </p:nvCxnSpPr>
        <p:spPr>
          <a:xfrm>
            <a:off x="287389" y="30368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a:t>Fare clic per modificare lo stile del titolo</a:t>
            </a:r>
            <a:endParaRPr lang="en-US" dirty="0"/>
          </a:p>
        </p:txBody>
      </p:sp>
      <p:sp>
        <p:nvSpPr>
          <p:cNvPr id="9" name="Subtitle 2"/>
          <p:cNvSpPr>
            <a:spLocks noGrp="1"/>
          </p:cNvSpPr>
          <p:nvPr>
            <p:ph type="subTitle" idx="1"/>
          </p:nvPr>
        </p:nvSpPr>
        <p:spPr>
          <a:xfrm>
            <a:off x="288050" y="3196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2" name="Textplatzhalter 11"/>
          <p:cNvSpPr>
            <a:spLocks noGrp="1"/>
          </p:cNvSpPr>
          <p:nvPr>
            <p:ph type="body" sz="quarter" idx="13"/>
          </p:nvPr>
        </p:nvSpPr>
        <p:spPr>
          <a:xfrm>
            <a:off x="287389" y="1684800"/>
            <a:ext cx="8570813" cy="3194050"/>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3" name="Content Placeholder 2"/>
          <p:cNvSpPr>
            <a:spLocks noGrp="1"/>
          </p:cNvSpPr>
          <p:nvPr>
            <p:ph idx="1"/>
          </p:nvPr>
        </p:nvSpPr>
        <p:spPr>
          <a:xfrm>
            <a:off x="288050" y="1152000"/>
            <a:ext cx="8569488"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it-IT"/>
              <a:t>Fare clic per modificare stili del testo dello schema</a:t>
            </a:r>
          </a:p>
        </p:txBody>
      </p:sp>
      <p:sp>
        <p:nvSpPr>
          <p:cNvPr id="7" name="Textplatzhalter 6"/>
          <p:cNvSpPr>
            <a:spLocks noGrp="1"/>
          </p:cNvSpPr>
          <p:nvPr>
            <p:ph type="body" sz="quarter" idx="12"/>
          </p:nvPr>
        </p:nvSpPr>
        <p:spPr>
          <a:xfrm>
            <a:off x="287389" y="1684802"/>
            <a:ext cx="8570813" cy="3751263"/>
          </a:xfrm>
          <a:prstGeom prst="rect">
            <a:avLst/>
          </a:prstGeom>
        </p:spPr>
        <p:txBody>
          <a:bodyPr lIns="0" tIns="0" rIns="0" bIns="0"/>
          <a:lstStyle>
            <a:lvl1pPr marL="0" indent="0">
              <a:buFontTx/>
              <a:buNone/>
              <a:defRPr/>
            </a:lvl1pPr>
          </a:lstStyle>
          <a:p>
            <a:pPr lvl="0"/>
            <a:r>
              <a:rPr lang="it-IT"/>
              <a:t>Fare clic per modificare stili del testo dello schema</a:t>
            </a:r>
          </a:p>
        </p:txBody>
      </p:sp>
      <p:sp>
        <p:nvSpPr>
          <p:cNvPr id="9"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70067" y="1685927"/>
            <a:ext cx="2788134" cy="3598863"/>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a:t>Fare clic per modificare stili del testo dello schema</a:t>
            </a:r>
          </a:p>
        </p:txBody>
      </p:sp>
      <p:sp>
        <p:nvSpPr>
          <p:cNvPr id="14" name="Textplatzhalter 11"/>
          <p:cNvSpPr>
            <a:spLocks noGrp="1"/>
          </p:cNvSpPr>
          <p:nvPr>
            <p:ph type="body" sz="quarter" idx="14"/>
          </p:nvPr>
        </p:nvSpPr>
        <p:spPr>
          <a:xfrm>
            <a:off x="287388" y="1684801"/>
            <a:ext cx="5649306" cy="3985955"/>
          </a:xfrm>
          <a:prstGeom prst="rect">
            <a:avLst/>
          </a:prstGeom>
        </p:spPr>
        <p:txBody>
          <a:bodyPr lIns="0" tIns="0" rIns="0" bIns="0"/>
          <a:lstStyle/>
          <a:p>
            <a:pPr lvl="0"/>
            <a:r>
              <a:rPr lang="it-IT"/>
              <a:t>Fare clic per modificare stili del testo dello schema</a:t>
            </a:r>
          </a:p>
          <a:p>
            <a:pPr lvl="1"/>
            <a:r>
              <a:rPr lang="it-IT"/>
              <a:t>Secondo livello</a:t>
            </a:r>
          </a:p>
          <a:p>
            <a:pPr lvl="2"/>
            <a:r>
              <a:rPr lang="it-IT"/>
              <a:t>Terzo livello</a:t>
            </a:r>
          </a:p>
          <a:p>
            <a:pPr lvl="3"/>
            <a:r>
              <a:rPr lang="it-IT"/>
              <a:t>Quarto livello</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89" y="1152525"/>
            <a:ext cx="8570813" cy="4060825"/>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a:t>Fare clic per modificare lo stile del titolo</a:t>
            </a:r>
            <a:endParaRPr lang="en-US" dirty="0"/>
          </a:p>
        </p:txBody>
      </p:sp>
      <p:sp>
        <p:nvSpPr>
          <p:cNvPr id="10" name="Textplatzhalter 9"/>
          <p:cNvSpPr>
            <a:spLocks noGrp="1"/>
          </p:cNvSpPr>
          <p:nvPr>
            <p:ph type="body" sz="quarter" idx="13"/>
          </p:nvPr>
        </p:nvSpPr>
        <p:spPr>
          <a:xfrm>
            <a:off x="287389" y="5359402"/>
            <a:ext cx="8561153" cy="499533"/>
          </a:xfrm>
          <a:prstGeom prst="rect">
            <a:avLst/>
          </a:prstGeom>
        </p:spPr>
        <p:txBody>
          <a:bodyPr>
            <a:normAutofit/>
          </a:bodyPr>
          <a:lstStyle>
            <a:lvl1pPr marL="0" indent="0" algn="r">
              <a:buNone/>
              <a:defRPr sz="900" baseline="0"/>
            </a:lvl1pPr>
          </a:lstStyle>
          <a:p>
            <a:pPr lvl="0"/>
            <a:r>
              <a:rPr lang="it-IT"/>
              <a:t>Fare clic per modificare stili del testo dello schema</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6" cstate="print"/>
          <a:srcRect/>
          <a:stretch>
            <a:fillRect/>
          </a:stretch>
        </p:blipFill>
        <p:spPr bwMode="auto">
          <a:xfrm>
            <a:off x="7205326" y="6043615"/>
            <a:ext cx="1779897" cy="814387"/>
          </a:xfrm>
          <a:prstGeom prst="rect">
            <a:avLst/>
          </a:prstGeom>
          <a:noFill/>
          <a:ln w="9525">
            <a:noFill/>
            <a:miter lim="800000"/>
            <a:headEnd/>
            <a:tailEnd/>
          </a:ln>
        </p:spPr>
      </p:pic>
      <p:sp>
        <p:nvSpPr>
          <p:cNvPr id="9" name="Slide Number Placeholder 5"/>
          <p:cNvSpPr txBox="1">
            <a:spLocks/>
          </p:cNvSpPr>
          <p:nvPr/>
        </p:nvSpPr>
        <p:spPr>
          <a:xfrm>
            <a:off x="1124146" y="6227765"/>
            <a:ext cx="425206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a:t>Foliensatz 2018</a:t>
            </a:r>
            <a:r>
              <a:rPr lang="de-DE" baseline="0" dirty="0"/>
              <a:t> der RWTH Aachen</a:t>
            </a:r>
            <a:endParaRPr lang="de-DE" dirty="0"/>
          </a:p>
          <a:p>
            <a:pPr fontAlgn="auto">
              <a:spcBef>
                <a:spcPts val="0"/>
              </a:spcBef>
              <a:spcAft>
                <a:spcPts val="0"/>
              </a:spcAft>
              <a:defRPr/>
            </a:pPr>
            <a:r>
              <a:rPr lang="de-DE" dirty="0"/>
              <a:t>Dezernat</a:t>
            </a:r>
            <a:r>
              <a:rPr lang="de-DE" baseline="0" dirty="0"/>
              <a:t> 6.0</a:t>
            </a:r>
            <a:r>
              <a:rPr lang="de-DE" dirty="0"/>
              <a:t> | Abteilung</a:t>
            </a:r>
            <a:r>
              <a:rPr lang="de-DE" baseline="0" dirty="0"/>
              <a:t> 6.3</a:t>
            </a:r>
            <a:r>
              <a:rPr lang="de-DE" dirty="0"/>
              <a:t> |</a:t>
            </a:r>
            <a:r>
              <a:rPr lang="de-DE" baseline="0" dirty="0"/>
              <a:t> März 2018</a:t>
            </a:r>
            <a:endParaRPr lang="de-DE" dirty="0"/>
          </a:p>
        </p:txBody>
      </p:sp>
      <p:cxnSp>
        <p:nvCxnSpPr>
          <p:cNvPr id="11" name="Gerader Verbinder 10"/>
          <p:cNvCxnSpPr/>
          <p:nvPr/>
        </p:nvCxnSpPr>
        <p:spPr>
          <a:xfrm>
            <a:off x="287389" y="8143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2245566" y="5412102"/>
            <a:ext cx="2033487" cy="1477328"/>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Fußzeile</a:t>
            </a:r>
            <a:r>
              <a:rPr lang="de-DE" sz="1000" b="1" baseline="0" dirty="0">
                <a:latin typeface="+mn-lt"/>
              </a:rPr>
              <a:t> anpassen</a:t>
            </a:r>
            <a:r>
              <a:rPr lang="de-DE" sz="1000" b="1" dirty="0">
                <a:latin typeface="+mn-lt"/>
              </a:rPr>
              <a:t>:</a:t>
            </a:r>
            <a:endParaRPr lang="de-DE" sz="1000" b="0" dirty="0">
              <a:latin typeface="+mn-lt"/>
            </a:endParaRPr>
          </a:p>
          <a:p>
            <a:pPr eaLnBrk="1" fontAlgn="auto" hangingPunct="1">
              <a:spcBef>
                <a:spcPts val="0"/>
              </a:spcBef>
              <a:spcAft>
                <a:spcPts val="0"/>
              </a:spcAft>
              <a:defRPr/>
            </a:pPr>
            <a:r>
              <a:rPr lang="de-DE" sz="1000" b="0" dirty="0">
                <a:latin typeface="+mn-lt"/>
              </a:rPr>
              <a:t>Zum</a:t>
            </a:r>
            <a:r>
              <a:rPr lang="de-DE" sz="1000" b="0" baseline="0" dirty="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4" cstate="print"/>
          <a:srcRect/>
          <a:stretch>
            <a:fillRect/>
          </a:stretch>
        </p:blipFill>
        <p:spPr bwMode="auto">
          <a:xfrm>
            <a:off x="7205326" y="6043615"/>
            <a:ext cx="1779897" cy="814387"/>
          </a:xfrm>
          <a:prstGeom prst="rect">
            <a:avLst/>
          </a:prstGeom>
          <a:noFill/>
          <a:ln w="9525">
            <a:noFill/>
            <a:miter lim="800000"/>
            <a:headEnd/>
            <a:tailEnd/>
          </a:ln>
        </p:spPr>
      </p:pic>
      <p:sp>
        <p:nvSpPr>
          <p:cNvPr id="9" name="Slide Number Placeholder 5"/>
          <p:cNvSpPr txBox="1">
            <a:spLocks/>
          </p:cNvSpPr>
          <p:nvPr/>
        </p:nvSpPr>
        <p:spPr>
          <a:xfrm>
            <a:off x="1124146" y="6227765"/>
            <a:ext cx="425206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a:t>Foliensatz 2018</a:t>
            </a:r>
            <a:r>
              <a:rPr lang="de-DE" baseline="0" dirty="0"/>
              <a:t> der RWTH Aachen</a:t>
            </a:r>
            <a:endParaRPr lang="de-DE" dirty="0"/>
          </a:p>
          <a:p>
            <a:pPr fontAlgn="auto">
              <a:spcBef>
                <a:spcPts val="0"/>
              </a:spcBef>
              <a:spcAft>
                <a:spcPts val="0"/>
              </a:spcAft>
              <a:defRPr/>
            </a:pPr>
            <a:r>
              <a:rPr lang="de-DE" dirty="0"/>
              <a:t>Dezernat</a:t>
            </a:r>
            <a:r>
              <a:rPr lang="de-DE" baseline="0" dirty="0"/>
              <a:t> 6.0</a:t>
            </a:r>
            <a:r>
              <a:rPr lang="de-DE" dirty="0"/>
              <a:t> | Abteilung</a:t>
            </a:r>
            <a:r>
              <a:rPr lang="de-DE" baseline="0" dirty="0"/>
              <a:t> 6.3</a:t>
            </a:r>
            <a:r>
              <a:rPr lang="de-DE" dirty="0"/>
              <a:t> |</a:t>
            </a:r>
            <a:r>
              <a:rPr lang="de-DE" baseline="0" dirty="0"/>
              <a:t> März 2018</a:t>
            </a:r>
            <a:endParaRPr lang="de-DE" dirty="0"/>
          </a:p>
        </p:txBody>
      </p:sp>
      <p:sp>
        <p:nvSpPr>
          <p:cNvPr id="7" name="Textfeld 6"/>
          <p:cNvSpPr txBox="1"/>
          <p:nvPr/>
        </p:nvSpPr>
        <p:spPr>
          <a:xfrm>
            <a:off x="-2245566" y="5412102"/>
            <a:ext cx="2033487" cy="1477328"/>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Fußzeile</a:t>
            </a:r>
            <a:r>
              <a:rPr lang="de-DE" sz="1000" b="1" baseline="0" dirty="0">
                <a:latin typeface="+mn-lt"/>
              </a:rPr>
              <a:t> anpassen</a:t>
            </a:r>
            <a:r>
              <a:rPr lang="de-DE" sz="1000" b="1" dirty="0">
                <a:latin typeface="+mn-lt"/>
              </a:rPr>
              <a:t>:</a:t>
            </a:r>
            <a:endParaRPr lang="de-DE" sz="1000" b="0" dirty="0">
              <a:latin typeface="+mn-lt"/>
            </a:endParaRPr>
          </a:p>
          <a:p>
            <a:pPr eaLnBrk="1" fontAlgn="auto" hangingPunct="1">
              <a:spcBef>
                <a:spcPts val="0"/>
              </a:spcBef>
              <a:spcAft>
                <a:spcPts val="0"/>
              </a:spcAft>
              <a:defRPr/>
            </a:pPr>
            <a:r>
              <a:rPr lang="de-DE" sz="1000" b="0" dirty="0">
                <a:latin typeface="+mn-lt"/>
              </a:rPr>
              <a:t>Zum</a:t>
            </a:r>
            <a:r>
              <a:rPr lang="de-DE" sz="1000" b="0" baseline="0" dirty="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Rettangolo 9"/>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785924" y="6328341"/>
            <a:ext cx="3572520" cy="369332"/>
          </a:xfrm>
          <a:prstGeom prst="rect">
            <a:avLst/>
          </a:prstGeom>
          <a:noFill/>
        </p:spPr>
        <p:txBody>
          <a:bodyPr wrap="square" rtlCol="0">
            <a:spAutoFit/>
          </a:bodyPr>
          <a:lstStyle/>
          <a:p>
            <a:r>
              <a:rPr lang="it-IT" sz="900" b="1" dirty="0" err="1">
                <a:solidFill>
                  <a:schemeClr val="tx2"/>
                </a:solidFill>
              </a:rPr>
              <a:t>Lehrstuhl</a:t>
            </a:r>
            <a:r>
              <a:rPr lang="it-IT" sz="900" b="1" dirty="0">
                <a:solidFill>
                  <a:schemeClr val="tx2"/>
                </a:solidFill>
              </a:rPr>
              <a:t> </a:t>
            </a:r>
            <a:r>
              <a:rPr lang="it-IT" sz="900" b="1" dirty="0" err="1">
                <a:solidFill>
                  <a:schemeClr val="tx2"/>
                </a:solidFill>
              </a:rPr>
              <a:t>für</a:t>
            </a:r>
            <a:r>
              <a:rPr lang="it-IT" sz="900" b="1" dirty="0">
                <a:solidFill>
                  <a:schemeClr val="tx2"/>
                </a:solidFill>
              </a:rPr>
              <a:t> </a:t>
            </a:r>
            <a:r>
              <a:rPr lang="it-IT" sz="900" b="1" dirty="0" err="1">
                <a:solidFill>
                  <a:schemeClr val="tx2"/>
                </a:solidFill>
              </a:rPr>
              <a:t>Energieeffizientes</a:t>
            </a:r>
            <a:r>
              <a:rPr lang="it-IT" sz="900" b="1" dirty="0">
                <a:solidFill>
                  <a:schemeClr val="tx2"/>
                </a:solidFill>
              </a:rPr>
              <a:t> </a:t>
            </a:r>
            <a:r>
              <a:rPr lang="it-IT" sz="900" b="1" dirty="0" err="1">
                <a:solidFill>
                  <a:schemeClr val="tx2"/>
                </a:solidFill>
              </a:rPr>
              <a:t>Bauen</a:t>
            </a:r>
            <a:endParaRPr lang="it-IT" sz="900" b="1" dirty="0">
              <a:solidFill>
                <a:schemeClr val="tx2"/>
              </a:solidFill>
            </a:endParaRPr>
          </a:p>
          <a:p>
            <a:r>
              <a:rPr lang="it-IT" sz="900" dirty="0" err="1">
                <a:solidFill>
                  <a:schemeClr val="tx2">
                    <a:lumMod val="40000"/>
                    <a:lumOff val="60000"/>
                  </a:schemeClr>
                </a:solidFill>
              </a:rPr>
              <a:t>Fakultät</a:t>
            </a:r>
            <a:r>
              <a:rPr lang="it-IT" sz="900" dirty="0">
                <a:solidFill>
                  <a:schemeClr val="tx2">
                    <a:lumMod val="40000"/>
                    <a:lumOff val="60000"/>
                  </a:schemeClr>
                </a:solidFill>
              </a:rPr>
              <a:t> </a:t>
            </a:r>
            <a:r>
              <a:rPr lang="it-IT" sz="900" dirty="0" err="1">
                <a:solidFill>
                  <a:schemeClr val="tx2">
                    <a:lumMod val="40000"/>
                    <a:lumOff val="60000"/>
                  </a:schemeClr>
                </a:solidFill>
              </a:rPr>
              <a:t>für</a:t>
            </a:r>
            <a:r>
              <a:rPr lang="it-IT" sz="900" dirty="0">
                <a:solidFill>
                  <a:schemeClr val="tx2">
                    <a:lumMod val="40000"/>
                    <a:lumOff val="60000"/>
                  </a:schemeClr>
                </a:solidFill>
              </a:rPr>
              <a:t> </a:t>
            </a:r>
            <a:r>
              <a:rPr lang="it-IT" sz="900" dirty="0" err="1">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6" name="Immagine 15" descr="e3d logo.jpg"/>
          <p:cNvPicPr>
            <a:picLocks noChangeAspect="1"/>
          </p:cNvPicPr>
          <p:nvPr/>
        </p:nvPicPr>
        <p:blipFill>
          <a:blip r:embed="rId15" cstate="print"/>
          <a:stretch>
            <a:fillRect/>
          </a:stretch>
        </p:blipFill>
        <p:spPr>
          <a:xfrm>
            <a:off x="6323330" y="6328341"/>
            <a:ext cx="785954" cy="359910"/>
          </a:xfrm>
          <a:prstGeom prst="rect">
            <a:avLst/>
          </a:prstGeom>
        </p:spPr>
      </p:pic>
      <p:cxnSp>
        <p:nvCxnSpPr>
          <p:cNvPr id="17" name="Connettore 1 16"/>
          <p:cNvCxnSpPr/>
          <p:nvPr/>
        </p:nvCxnSpPr>
        <p:spPr>
          <a:xfrm rot="10800000">
            <a:off x="-1" y="78579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8050" y="2487600"/>
            <a:ext cx="8569488" cy="1048977"/>
          </a:xfrm>
        </p:spPr>
        <p:txBody>
          <a:bodyPr/>
          <a:lstStyle/>
          <a:p>
            <a:pPr algn="ctr"/>
            <a:r>
              <a:rPr lang="it-IT" sz="4400" dirty="0" err="1"/>
              <a:t>Anwendungswerkstatt</a:t>
            </a:r>
            <a:br>
              <a:rPr lang="it-IT" sz="4400" dirty="0"/>
            </a:br>
            <a:r>
              <a:rPr lang="it-IT" sz="4400" dirty="0"/>
              <a:t>- </a:t>
            </a:r>
            <a:r>
              <a:rPr lang="de-DE" sz="4400" dirty="0">
                <a:latin typeface="Arial"/>
                <a:cs typeface="Arial"/>
              </a:rPr>
              <a:t>„</a:t>
            </a:r>
            <a:r>
              <a:rPr lang="de-DE" sz="4400" dirty="0"/>
              <a:t>Strukturwandel</a:t>
            </a:r>
            <a:r>
              <a:rPr lang="de-DE" sz="4400" dirty="0">
                <a:latin typeface="Arial"/>
                <a:cs typeface="Arial"/>
              </a:rPr>
              <a:t>‟</a:t>
            </a:r>
            <a:br>
              <a:rPr lang="it-IT" dirty="0"/>
            </a:br>
            <a:endParaRPr lang="it-IT" dirty="0"/>
          </a:p>
        </p:txBody>
      </p:sp>
      <p:sp>
        <p:nvSpPr>
          <p:cNvPr id="3" name="Sottotitolo 2"/>
          <p:cNvSpPr>
            <a:spLocks noGrp="1"/>
          </p:cNvSpPr>
          <p:nvPr>
            <p:ph type="subTitle" idx="1"/>
          </p:nvPr>
        </p:nvSpPr>
        <p:spPr>
          <a:xfrm>
            <a:off x="142796" y="4276165"/>
            <a:ext cx="9002792" cy="1828801"/>
          </a:xfrm>
        </p:spPr>
        <p:txBody>
          <a:bodyPr/>
          <a:lstStyle/>
          <a:p>
            <a:r>
              <a:rPr lang="it-IT" dirty="0"/>
              <a:t>Angelini Evaluna - 389565</a:t>
            </a:r>
          </a:p>
          <a:p>
            <a:r>
              <a:rPr lang="it-IT" dirty="0" err="1"/>
              <a:t>Hu</a:t>
            </a:r>
            <a:r>
              <a:rPr lang="it-IT" dirty="0"/>
              <a:t> </a:t>
            </a:r>
            <a:r>
              <a:rPr lang="it-IT" dirty="0" err="1"/>
              <a:t>Yuhan</a:t>
            </a:r>
            <a:r>
              <a:rPr lang="it-IT" dirty="0"/>
              <a:t> - 389240</a:t>
            </a:r>
          </a:p>
          <a:p>
            <a:r>
              <a:rPr lang="it-IT" dirty="0"/>
              <a:t>Li </a:t>
            </a:r>
            <a:r>
              <a:rPr lang="it-IT" dirty="0" err="1"/>
              <a:t>Shutong</a:t>
            </a:r>
            <a:r>
              <a:rPr lang="it-IT" dirty="0"/>
              <a:t> - 389493</a:t>
            </a:r>
          </a:p>
          <a:p>
            <a:r>
              <a:rPr lang="it-IT" dirty="0" err="1"/>
              <a:t>Wegewitz</a:t>
            </a:r>
            <a:r>
              <a:rPr lang="it-IT" dirty="0"/>
              <a:t> Stephan - 316021</a:t>
            </a:r>
          </a:p>
          <a:p>
            <a:pPr algn="r"/>
            <a:endParaRPr lang="it-IT" dirty="0"/>
          </a:p>
          <a:p>
            <a:pPr algn="r"/>
            <a:r>
              <a:rPr lang="it-IT" sz="1800" dirty="0"/>
              <a:t>Aachen, 15/01/2019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Verwendete Geräte und Programmierung</a:t>
            </a:r>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Immagine 3">
            <a:extLst>
              <a:ext uri="{FF2B5EF4-FFF2-40B4-BE49-F238E27FC236}">
                <a16:creationId xmlns:a16="http://schemas.microsoft.com/office/drawing/2014/main" id="{F410FD6C-EA25-42BE-9402-95B5A8667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101" y="3577840"/>
            <a:ext cx="5456928" cy="2518973"/>
          </a:xfrm>
          <a:prstGeom prst="rect">
            <a:avLst/>
          </a:prstGeom>
        </p:spPr>
      </p:pic>
      <p:sp>
        <p:nvSpPr>
          <p:cNvPr id="5" name="CasellaDiTesto 4">
            <a:extLst>
              <a:ext uri="{FF2B5EF4-FFF2-40B4-BE49-F238E27FC236}">
                <a16:creationId xmlns:a16="http://schemas.microsoft.com/office/drawing/2014/main" id="{D3931CA9-3BBC-4FB4-957F-2AC8CCBB71A3}"/>
              </a:ext>
            </a:extLst>
          </p:cNvPr>
          <p:cNvSpPr txBox="1"/>
          <p:nvPr/>
        </p:nvSpPr>
        <p:spPr>
          <a:xfrm>
            <a:off x="5080000" y="1163320"/>
            <a:ext cx="3683000" cy="369332"/>
          </a:xfrm>
          <a:prstGeom prst="rect">
            <a:avLst/>
          </a:prstGeom>
          <a:noFill/>
        </p:spPr>
        <p:txBody>
          <a:bodyPr wrap="square" rtlCol="0">
            <a:spAutoFit/>
          </a:bodyPr>
          <a:lstStyle/>
          <a:p>
            <a:r>
              <a:rPr lang="it-IT" dirty="0" err="1"/>
              <a:t>Realer</a:t>
            </a:r>
            <a:r>
              <a:rPr lang="it-IT" dirty="0"/>
              <a:t> </a:t>
            </a:r>
            <a:r>
              <a:rPr lang="it-IT" dirty="0" err="1"/>
              <a:t>Versuchsaufbau</a:t>
            </a:r>
            <a:endParaRPr lang="it-IT" dirty="0"/>
          </a:p>
        </p:txBody>
      </p:sp>
      <p:sp>
        <p:nvSpPr>
          <p:cNvPr id="6" name="CasellaDiTesto 5">
            <a:extLst>
              <a:ext uri="{FF2B5EF4-FFF2-40B4-BE49-F238E27FC236}">
                <a16:creationId xmlns:a16="http://schemas.microsoft.com/office/drawing/2014/main" id="{8150DFC9-9D02-4D1F-9AC4-3CB0341371BF}"/>
              </a:ext>
            </a:extLst>
          </p:cNvPr>
          <p:cNvSpPr txBox="1"/>
          <p:nvPr/>
        </p:nvSpPr>
        <p:spPr>
          <a:xfrm>
            <a:off x="544354" y="4704678"/>
            <a:ext cx="4028440" cy="369332"/>
          </a:xfrm>
          <a:prstGeom prst="rect">
            <a:avLst/>
          </a:prstGeom>
          <a:noFill/>
        </p:spPr>
        <p:txBody>
          <a:bodyPr wrap="square" rtlCol="0">
            <a:spAutoFit/>
          </a:bodyPr>
          <a:lstStyle/>
          <a:p>
            <a:r>
              <a:rPr lang="it-IT" dirty="0" err="1"/>
              <a:t>Schematische</a:t>
            </a:r>
            <a:r>
              <a:rPr lang="it-IT" dirty="0"/>
              <a:t> </a:t>
            </a:r>
            <a:r>
              <a:rPr lang="it-IT" dirty="0" err="1"/>
              <a:t>Darstellung</a:t>
            </a:r>
            <a:endParaRPr lang="it-IT" dirty="0"/>
          </a:p>
        </p:txBody>
      </p:sp>
      <p:pic>
        <p:nvPicPr>
          <p:cNvPr id="8" name="图片 7">
            <a:extLst>
              <a:ext uri="{FF2B5EF4-FFF2-40B4-BE49-F238E27FC236}">
                <a16:creationId xmlns:a16="http://schemas.microsoft.com/office/drawing/2014/main" id="{42E183D6-51F7-1640-B064-BCDD34DB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09598" y="-74919"/>
            <a:ext cx="2547583" cy="4529037"/>
          </a:xfrm>
          <a:prstGeom prst="rect">
            <a:avLst/>
          </a:prstGeom>
        </p:spPr>
      </p:pic>
    </p:spTree>
    <p:extLst>
      <p:ext uri="{BB962C8B-B14F-4D97-AF65-F5344CB8AC3E}">
        <p14:creationId xmlns:p14="http://schemas.microsoft.com/office/powerpoint/2010/main" val="31688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Parametrierung - Ventilator</a:t>
            </a:r>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Grafik 198">
            <a:extLst>
              <a:ext uri="{FF2B5EF4-FFF2-40B4-BE49-F238E27FC236}">
                <a16:creationId xmlns:a16="http://schemas.microsoft.com/office/drawing/2014/main" id="{C3EA7E38-9D06-134B-B2BE-EDCC17A647AC}"/>
              </a:ext>
            </a:extLst>
          </p:cNvPr>
          <p:cNvPicPr/>
          <p:nvPr/>
        </p:nvPicPr>
        <p:blipFill>
          <a:blip r:embed="rId2" cstate="print">
            <a:extLst>
              <a:ext uri="{28A0092B-C50C-407E-A947-70E740481C1C}">
                <a14:useLocalDpi xmlns:a14="http://schemas.microsoft.com/office/drawing/2010/main" val="0"/>
              </a:ext>
            </a:extLst>
          </a:blip>
          <a:srcRect l="12819" r="28613"/>
          <a:stretch>
            <a:fillRect/>
          </a:stretch>
        </p:blipFill>
        <p:spPr bwMode="auto">
          <a:xfrm>
            <a:off x="-167054" y="684486"/>
            <a:ext cx="4900894" cy="3267540"/>
          </a:xfrm>
          <a:prstGeom prst="rect">
            <a:avLst/>
          </a:prstGeom>
          <a:noFill/>
          <a:ln>
            <a:noFill/>
          </a:ln>
        </p:spPr>
      </p:pic>
      <p:pic>
        <p:nvPicPr>
          <p:cNvPr id="5" name="Grafik 197">
            <a:extLst>
              <a:ext uri="{FF2B5EF4-FFF2-40B4-BE49-F238E27FC236}">
                <a16:creationId xmlns:a16="http://schemas.microsoft.com/office/drawing/2014/main" id="{98DA54B1-C2CC-0E4F-94C2-5CD699C84499}"/>
              </a:ext>
            </a:extLst>
          </p:cNvPr>
          <p:cNvPicPr/>
          <p:nvPr/>
        </p:nvPicPr>
        <p:blipFill>
          <a:blip r:embed="rId3" cstate="print">
            <a:extLst>
              <a:ext uri="{28A0092B-C50C-407E-A947-70E740481C1C}">
                <a14:useLocalDpi xmlns:a14="http://schemas.microsoft.com/office/drawing/2010/main" val="0"/>
              </a:ext>
            </a:extLst>
          </a:blip>
          <a:srcRect l="21883" r="16788" b="903"/>
          <a:stretch>
            <a:fillRect/>
          </a:stretch>
        </p:blipFill>
        <p:spPr bwMode="auto">
          <a:xfrm>
            <a:off x="4402067" y="3333919"/>
            <a:ext cx="4822852" cy="2767475"/>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B27322B-07E6-FC4C-A68E-47807685D64B}"/>
                  </a:ext>
                </a:extLst>
              </p:cNvPr>
              <p:cNvSpPr txBox="1"/>
              <p:nvPr/>
            </p:nvSpPr>
            <p:spPr>
              <a:xfrm>
                <a:off x="5478309" y="1484785"/>
                <a:ext cx="1990640" cy="1015663"/>
              </a:xfrm>
              <a:prstGeom prst="rect">
                <a:avLst/>
              </a:prstGeom>
              <a:noFill/>
            </p:spPr>
            <p:txBody>
              <a:bodyPr wrap="square" rtlCol="0">
                <a:spAutoFit/>
              </a:bodyPr>
              <a:lstStyle/>
              <a:p>
                <a:pPr marL="285750" indent="-285750">
                  <a:buFont typeface="Wingdings" pitchFamily="2" charset="2"/>
                  <a:buChar char="n"/>
                </a:pPr>
                <a14:m>
                  <m:oMath xmlns:m="http://schemas.openxmlformats.org/officeDocument/2006/math">
                    <m:sSub>
                      <m:sSubPr>
                        <m:ctrlPr>
                          <a:rPr lang="zh-CN" altLang="zh-CN" sz="2000" i="1" smtClean="0">
                            <a:latin typeface="Cambria Math" panose="02040503050406030204" pitchFamily="18" charset="0"/>
                          </a:rPr>
                        </m:ctrlPr>
                      </m:sSubPr>
                      <m:e>
                        <m:r>
                          <a:rPr lang="de-DE" altLang="zh-CN" sz="2000" i="1">
                            <a:latin typeface="Cambria Math" panose="02040503050406030204" pitchFamily="18" charset="0"/>
                          </a:rPr>
                          <m:t>𝐾</m:t>
                        </m:r>
                      </m:e>
                      <m:sub>
                        <m:r>
                          <a:rPr lang="de-DE" altLang="zh-CN" sz="2000" i="1">
                            <a:latin typeface="Cambria Math" panose="02040503050406030204" pitchFamily="18" charset="0"/>
                          </a:rPr>
                          <m:t>𝑃</m:t>
                        </m:r>
                      </m:sub>
                    </m:sSub>
                  </m:oMath>
                </a14:m>
                <a:r>
                  <a:rPr lang="de-DE" altLang="zh-CN" sz="2000" dirty="0">
                    <a:latin typeface="+mj-lt"/>
                  </a:rPr>
                  <a:t>=50</a:t>
                </a:r>
              </a:p>
              <a:p>
                <a:pPr marL="285750" indent="-285750">
                  <a:buFont typeface="Wingdings" pitchFamily="2" charset="2"/>
                  <a:buChar char="n"/>
                </a:pPr>
                <a14:m>
                  <m:oMath xmlns:m="http://schemas.openxmlformats.org/officeDocument/2006/math">
                    <m:sSub>
                      <m:sSubPr>
                        <m:ctrlPr>
                          <a:rPr lang="zh-CN" altLang="zh-CN" sz="2000" i="1">
                            <a:latin typeface="Cambria Math" panose="02040503050406030204" pitchFamily="18" charset="0"/>
                          </a:rPr>
                        </m:ctrlPr>
                      </m:sSubPr>
                      <m:e>
                        <m:r>
                          <a:rPr lang="de-DE" altLang="zh-CN" sz="2000" i="1">
                            <a:latin typeface="Cambria Math" panose="02040503050406030204" pitchFamily="18" charset="0"/>
                          </a:rPr>
                          <m:t>𝐾</m:t>
                        </m:r>
                      </m:e>
                      <m:sub>
                        <m:r>
                          <a:rPr lang="de-DE" altLang="zh-CN" sz="2000" i="1">
                            <a:latin typeface="Cambria Math" panose="02040503050406030204" pitchFamily="18" charset="0"/>
                          </a:rPr>
                          <m:t>𝐼</m:t>
                        </m:r>
                      </m:sub>
                    </m:sSub>
                  </m:oMath>
                </a14:m>
                <a:r>
                  <a:rPr lang="de-DE" altLang="zh-CN" sz="2000" dirty="0">
                    <a:latin typeface="+mj-lt"/>
                  </a:rPr>
                  <a:t>=40</a:t>
                </a:r>
              </a:p>
              <a:p>
                <a:pPr marL="285750" indent="-285750">
                  <a:buFont typeface="Wingdings" pitchFamily="2" charset="2"/>
                  <a:buChar char="n"/>
                </a:pPr>
                <a14:m>
                  <m:oMath xmlns:m="http://schemas.openxmlformats.org/officeDocument/2006/math">
                    <m:sSub>
                      <m:sSubPr>
                        <m:ctrlPr>
                          <a:rPr lang="zh-CN" altLang="zh-CN" sz="2000" i="1">
                            <a:latin typeface="Cambria Math" panose="02040503050406030204" pitchFamily="18" charset="0"/>
                          </a:rPr>
                        </m:ctrlPr>
                      </m:sSubPr>
                      <m:e>
                        <m:r>
                          <a:rPr lang="de-DE" altLang="zh-CN" sz="2000" i="1">
                            <a:latin typeface="Cambria Math" panose="02040503050406030204" pitchFamily="18" charset="0"/>
                          </a:rPr>
                          <m:t>𝐾</m:t>
                        </m:r>
                      </m:e>
                      <m:sub>
                        <m:r>
                          <a:rPr lang="de-DE" altLang="zh-CN" sz="2000" i="1">
                            <a:latin typeface="Cambria Math" panose="02040503050406030204" pitchFamily="18" charset="0"/>
                          </a:rPr>
                          <m:t>𝐷</m:t>
                        </m:r>
                      </m:sub>
                    </m:sSub>
                  </m:oMath>
                </a14:m>
                <a:r>
                  <a:rPr lang="de-DE" sz="2000" dirty="0">
                    <a:latin typeface="+mj-lt"/>
                  </a:rPr>
                  <a:t>=0,5</a:t>
                </a:r>
              </a:p>
            </p:txBody>
          </p:sp>
        </mc:Choice>
        <mc:Fallback xmlns="">
          <p:sp>
            <p:nvSpPr>
              <p:cNvPr id="6" name="文本框 5">
                <a:extLst>
                  <a:ext uri="{FF2B5EF4-FFF2-40B4-BE49-F238E27FC236}">
                    <a16:creationId xmlns:a16="http://schemas.microsoft.com/office/drawing/2014/main" id="{FB27322B-07E6-FC4C-A68E-47807685D64B}"/>
                  </a:ext>
                </a:extLst>
              </p:cNvPr>
              <p:cNvSpPr txBox="1">
                <a:spLocks noRot="1" noChangeAspect="1" noMove="1" noResize="1" noEditPoints="1" noAdjustHandles="1" noChangeArrowheads="1" noChangeShapeType="1" noTextEdit="1"/>
              </p:cNvSpPr>
              <p:nvPr/>
            </p:nvSpPr>
            <p:spPr>
              <a:xfrm>
                <a:off x="5478309" y="1484785"/>
                <a:ext cx="1990640" cy="1015663"/>
              </a:xfrm>
              <a:prstGeom prst="rect">
                <a:avLst/>
              </a:prstGeom>
              <a:blipFill>
                <a:blip r:embed="rId4"/>
                <a:stretch>
                  <a:fillRect l="-1899" t="-2469" b="-8642"/>
                </a:stretch>
              </a:blipFill>
            </p:spPr>
            <p:txBody>
              <a:bodyPr/>
              <a:lstStyle/>
              <a:p>
                <a:r>
                  <a:rPr lang="de-DE">
                    <a:noFill/>
                  </a:rPr>
                  <a:t> </a:t>
                </a:r>
              </a:p>
            </p:txBody>
          </p:sp>
        </mc:Fallback>
      </mc:AlternateContent>
      <p:sp>
        <p:nvSpPr>
          <p:cNvPr id="8" name="文本框 7">
            <a:extLst>
              <a:ext uri="{FF2B5EF4-FFF2-40B4-BE49-F238E27FC236}">
                <a16:creationId xmlns:a16="http://schemas.microsoft.com/office/drawing/2014/main" id="{3F08BAE0-73D7-9241-B43E-A48C81238C7F}"/>
              </a:ext>
            </a:extLst>
          </p:cNvPr>
          <p:cNvSpPr txBox="1"/>
          <p:nvPr/>
        </p:nvSpPr>
        <p:spPr>
          <a:xfrm>
            <a:off x="78313" y="4288046"/>
            <a:ext cx="4410159" cy="1477328"/>
          </a:xfrm>
          <a:prstGeom prst="rect">
            <a:avLst/>
          </a:prstGeom>
          <a:noFill/>
        </p:spPr>
        <p:txBody>
          <a:bodyPr wrap="square" rtlCol="0">
            <a:spAutoFit/>
          </a:bodyPr>
          <a:lstStyle/>
          <a:p>
            <a:pPr marL="285750" indent="-285750">
              <a:buFont typeface="Wingdings" pitchFamily="2" charset="2"/>
              <a:buChar char="n"/>
            </a:pPr>
            <a:r>
              <a:rPr lang="de-DE" altLang="zh-CN" dirty="0"/>
              <a:t>Die Temperatur wird schnell von 26℃ bis 40℃ geregelt. </a:t>
            </a:r>
          </a:p>
          <a:p>
            <a:pPr marL="285750" indent="-285750">
              <a:buFont typeface="Wingdings" pitchFamily="2" charset="2"/>
              <a:buChar char="n"/>
            </a:pPr>
            <a:endParaRPr lang="de-DE" altLang="zh-CN" dirty="0"/>
          </a:p>
          <a:p>
            <a:pPr marL="285750" indent="-285750">
              <a:buFont typeface="Wingdings" pitchFamily="2" charset="2"/>
              <a:buChar char="n"/>
            </a:pPr>
            <a:r>
              <a:rPr lang="de-DE" altLang="zh-CN" dirty="0"/>
              <a:t>Die Störung der Umgebung wird allerdings schnell ausglichen. </a:t>
            </a:r>
            <a:endParaRPr lang="de-DE" altLang="zh-CN" sz="2000" i="1" dirty="0">
              <a:latin typeface="+mj-lt"/>
            </a:endParaRPr>
          </a:p>
        </p:txBody>
      </p:sp>
    </p:spTree>
    <p:extLst>
      <p:ext uri="{BB962C8B-B14F-4D97-AF65-F5344CB8AC3E}">
        <p14:creationId xmlns:p14="http://schemas.microsoft.com/office/powerpoint/2010/main" val="280353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Parametrierung - Heizwiderstand</a:t>
            </a:r>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Grafik 26">
            <a:extLst>
              <a:ext uri="{FF2B5EF4-FFF2-40B4-BE49-F238E27FC236}">
                <a16:creationId xmlns:a16="http://schemas.microsoft.com/office/drawing/2014/main" id="{8EBCDD48-B201-E34C-87A5-CC0A1532A9A9}"/>
              </a:ext>
            </a:extLst>
          </p:cNvPr>
          <p:cNvPicPr/>
          <p:nvPr/>
        </p:nvPicPr>
        <p:blipFill>
          <a:blip r:embed="rId2" cstate="print">
            <a:extLst>
              <a:ext uri="{28A0092B-C50C-407E-A947-70E740481C1C}">
                <a14:useLocalDpi xmlns:a14="http://schemas.microsoft.com/office/drawing/2010/main" val="0"/>
              </a:ext>
            </a:extLst>
          </a:blip>
          <a:srcRect l="9615" r="21873"/>
          <a:stretch>
            <a:fillRect/>
          </a:stretch>
        </p:blipFill>
        <p:spPr bwMode="auto">
          <a:xfrm>
            <a:off x="0" y="798769"/>
            <a:ext cx="5071745" cy="2696989"/>
          </a:xfrm>
          <a:prstGeom prst="rect">
            <a:avLst/>
          </a:prstGeom>
          <a:noFill/>
          <a:ln>
            <a:noFill/>
          </a:ln>
        </p:spPr>
      </p:pic>
      <p:pic>
        <p:nvPicPr>
          <p:cNvPr id="8" name="Grafik 25">
            <a:extLst>
              <a:ext uri="{FF2B5EF4-FFF2-40B4-BE49-F238E27FC236}">
                <a16:creationId xmlns:a16="http://schemas.microsoft.com/office/drawing/2014/main" id="{DA7FD4AC-B0B4-E04A-88DA-4B4DE6FD5495}"/>
              </a:ext>
            </a:extLst>
          </p:cNvPr>
          <p:cNvPicPr/>
          <p:nvPr/>
        </p:nvPicPr>
        <p:blipFill>
          <a:blip r:embed="rId3" cstate="print">
            <a:extLst>
              <a:ext uri="{28A0092B-C50C-407E-A947-70E740481C1C}">
                <a14:useLocalDpi xmlns:a14="http://schemas.microsoft.com/office/drawing/2010/main" val="0"/>
              </a:ext>
            </a:extLst>
          </a:blip>
          <a:srcRect l="20444" r="9946"/>
          <a:stretch>
            <a:fillRect/>
          </a:stretch>
        </p:blipFill>
        <p:spPr bwMode="auto">
          <a:xfrm>
            <a:off x="4044664" y="3428567"/>
            <a:ext cx="5199380" cy="2658110"/>
          </a:xfrm>
          <a:prstGeom prst="rect">
            <a:avLst/>
          </a:prstGeom>
          <a:noFill/>
          <a:ln>
            <a:noFill/>
          </a:ln>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22EA7CA-9FEA-1449-8C31-73B933AA6F28}"/>
                  </a:ext>
                </a:extLst>
              </p:cNvPr>
              <p:cNvSpPr txBox="1"/>
              <p:nvPr/>
            </p:nvSpPr>
            <p:spPr>
              <a:xfrm>
                <a:off x="5398182" y="1777154"/>
                <a:ext cx="1990640" cy="707886"/>
              </a:xfrm>
              <a:prstGeom prst="rect">
                <a:avLst/>
              </a:prstGeom>
              <a:noFill/>
            </p:spPr>
            <p:txBody>
              <a:bodyPr wrap="square" rtlCol="0">
                <a:spAutoFit/>
              </a:bodyPr>
              <a:lstStyle/>
              <a:p>
                <a:pPr marL="285750" indent="-285750">
                  <a:buFont typeface="Wingdings" pitchFamily="2" charset="2"/>
                  <a:buChar char="n"/>
                </a:pPr>
                <a14:m>
                  <m:oMath xmlns:m="http://schemas.openxmlformats.org/officeDocument/2006/math">
                    <m:sSub>
                      <m:sSubPr>
                        <m:ctrlPr>
                          <a:rPr lang="zh-CN" altLang="zh-CN" sz="2000" i="1" smtClean="0">
                            <a:latin typeface="Cambria Math" panose="02040503050406030204" pitchFamily="18" charset="0"/>
                          </a:rPr>
                        </m:ctrlPr>
                      </m:sSubPr>
                      <m:e>
                        <m:r>
                          <a:rPr lang="de-DE" altLang="zh-CN" sz="2000" i="1">
                            <a:latin typeface="Cambria Math" panose="02040503050406030204" pitchFamily="18" charset="0"/>
                          </a:rPr>
                          <m:t>𝐾</m:t>
                        </m:r>
                      </m:e>
                      <m:sub>
                        <m:r>
                          <a:rPr lang="de-DE" altLang="zh-CN" sz="2000" i="1">
                            <a:latin typeface="Cambria Math" panose="02040503050406030204" pitchFamily="18" charset="0"/>
                          </a:rPr>
                          <m:t>𝑃</m:t>
                        </m:r>
                      </m:sub>
                    </m:sSub>
                  </m:oMath>
                </a14:m>
                <a:r>
                  <a:rPr lang="de-DE" altLang="zh-CN" sz="2000" dirty="0">
                    <a:latin typeface="+mj-lt"/>
                  </a:rPr>
                  <a:t>=5</a:t>
                </a:r>
              </a:p>
              <a:p>
                <a:pPr marL="285750" indent="-285750">
                  <a:buFont typeface="Wingdings" pitchFamily="2" charset="2"/>
                  <a:buChar char="n"/>
                </a:pPr>
                <a14:m>
                  <m:oMath xmlns:m="http://schemas.openxmlformats.org/officeDocument/2006/math">
                    <m:sSub>
                      <m:sSubPr>
                        <m:ctrlPr>
                          <a:rPr lang="zh-CN" altLang="zh-CN" sz="2000" i="1">
                            <a:latin typeface="Cambria Math" panose="02040503050406030204" pitchFamily="18" charset="0"/>
                          </a:rPr>
                        </m:ctrlPr>
                      </m:sSubPr>
                      <m:e>
                        <m:r>
                          <a:rPr lang="de-DE" altLang="zh-CN" sz="2000" i="1">
                            <a:latin typeface="Cambria Math" panose="02040503050406030204" pitchFamily="18" charset="0"/>
                          </a:rPr>
                          <m:t>𝐾</m:t>
                        </m:r>
                      </m:e>
                      <m:sub>
                        <m:r>
                          <a:rPr lang="de-DE" altLang="zh-CN" sz="2000" i="1">
                            <a:latin typeface="Cambria Math" panose="02040503050406030204" pitchFamily="18" charset="0"/>
                          </a:rPr>
                          <m:t>𝐼</m:t>
                        </m:r>
                      </m:sub>
                    </m:sSub>
                  </m:oMath>
                </a14:m>
                <a:r>
                  <a:rPr lang="de-DE" altLang="zh-CN" sz="2000" dirty="0">
                    <a:latin typeface="+mj-lt"/>
                  </a:rPr>
                  <a:t>=0,3</a:t>
                </a:r>
              </a:p>
            </p:txBody>
          </p:sp>
        </mc:Choice>
        <mc:Fallback xmlns="">
          <p:sp>
            <p:nvSpPr>
              <p:cNvPr id="3" name="文本框 2">
                <a:extLst>
                  <a:ext uri="{FF2B5EF4-FFF2-40B4-BE49-F238E27FC236}">
                    <a16:creationId xmlns:a16="http://schemas.microsoft.com/office/drawing/2014/main" id="{622EA7CA-9FEA-1449-8C31-73B933AA6F28}"/>
                  </a:ext>
                </a:extLst>
              </p:cNvPr>
              <p:cNvSpPr txBox="1">
                <a:spLocks noRot="1" noChangeAspect="1" noMove="1" noResize="1" noEditPoints="1" noAdjustHandles="1" noChangeArrowheads="1" noChangeShapeType="1" noTextEdit="1"/>
              </p:cNvSpPr>
              <p:nvPr/>
            </p:nvSpPr>
            <p:spPr>
              <a:xfrm>
                <a:off x="5398182" y="1777154"/>
                <a:ext cx="1990640" cy="707886"/>
              </a:xfrm>
              <a:prstGeom prst="rect">
                <a:avLst/>
              </a:prstGeom>
              <a:blipFill>
                <a:blip r:embed="rId4"/>
                <a:stretch>
                  <a:fillRect l="-2532" t="-3509" b="-14035"/>
                </a:stretch>
              </a:blipFill>
            </p:spPr>
            <p:txBody>
              <a:bodyPr/>
              <a:lstStyle/>
              <a:p>
                <a:r>
                  <a:rPr lang="de-DE">
                    <a:noFill/>
                  </a:rPr>
                  <a:t> </a:t>
                </a:r>
              </a:p>
            </p:txBody>
          </p:sp>
        </mc:Fallback>
      </mc:AlternateContent>
      <p:sp>
        <p:nvSpPr>
          <p:cNvPr id="9" name="文本框 8">
            <a:extLst>
              <a:ext uri="{FF2B5EF4-FFF2-40B4-BE49-F238E27FC236}">
                <a16:creationId xmlns:a16="http://schemas.microsoft.com/office/drawing/2014/main" id="{40C0BB8F-E9B9-AF45-AF3F-C5865E8F238A}"/>
              </a:ext>
            </a:extLst>
          </p:cNvPr>
          <p:cNvSpPr txBox="1"/>
          <p:nvPr/>
        </p:nvSpPr>
        <p:spPr>
          <a:xfrm>
            <a:off x="97105" y="4151831"/>
            <a:ext cx="4044664" cy="1508105"/>
          </a:xfrm>
          <a:prstGeom prst="rect">
            <a:avLst/>
          </a:prstGeom>
          <a:noFill/>
        </p:spPr>
        <p:txBody>
          <a:bodyPr wrap="square" rtlCol="0">
            <a:spAutoFit/>
          </a:bodyPr>
          <a:lstStyle/>
          <a:p>
            <a:pPr marL="285750" indent="-285750">
              <a:buFont typeface="Wingdings" pitchFamily="2" charset="2"/>
              <a:buChar char="n"/>
            </a:pPr>
            <a:r>
              <a:rPr lang="de-DE" altLang="zh-CN" dirty="0"/>
              <a:t>Die Temperatur wird von 29℃ auf 40℃ geregelt.</a:t>
            </a:r>
          </a:p>
          <a:p>
            <a:endParaRPr lang="de-DE" altLang="zh-CN" dirty="0"/>
          </a:p>
          <a:p>
            <a:pPr marL="285750" indent="-285750">
              <a:buFont typeface="Wingdings" pitchFamily="2" charset="2"/>
              <a:buChar char="n"/>
            </a:pPr>
            <a:r>
              <a:rPr lang="de-DE" altLang="zh-CN" dirty="0"/>
              <a:t>Am Anfang stellt sich eine Überschwing ein.</a:t>
            </a:r>
            <a:endParaRPr lang="de-DE" altLang="zh-CN" sz="2000" dirty="0">
              <a:latin typeface="+mj-lt"/>
            </a:endParaRPr>
          </a:p>
        </p:txBody>
      </p:sp>
    </p:spTree>
    <p:extLst>
      <p:ext uri="{BB962C8B-B14F-4D97-AF65-F5344CB8AC3E}">
        <p14:creationId xmlns:p14="http://schemas.microsoft.com/office/powerpoint/2010/main" val="134069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Fazit und Ausblick</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CasellaDiTesto 5">
            <a:extLst>
              <a:ext uri="{FF2B5EF4-FFF2-40B4-BE49-F238E27FC236}">
                <a16:creationId xmlns:a16="http://schemas.microsoft.com/office/drawing/2014/main" id="{6C6C7FDC-2570-46B8-BA37-9DD6F664AB07}"/>
              </a:ext>
            </a:extLst>
          </p:cNvPr>
          <p:cNvSpPr txBox="1"/>
          <p:nvPr/>
        </p:nvSpPr>
        <p:spPr>
          <a:xfrm>
            <a:off x="208280" y="1112520"/>
            <a:ext cx="8625840" cy="369332"/>
          </a:xfrm>
          <a:prstGeom prst="rect">
            <a:avLst/>
          </a:prstGeom>
          <a:noFill/>
        </p:spPr>
        <p:txBody>
          <a:bodyPr wrap="square" rtlCol="0">
            <a:spAutoFit/>
          </a:bodyPr>
          <a:lstStyle/>
          <a:p>
            <a:r>
              <a:rPr lang="it-IT" dirty="0"/>
              <a:t>FAZIT</a:t>
            </a:r>
          </a:p>
        </p:txBody>
      </p:sp>
    </p:spTree>
    <p:extLst>
      <p:ext uri="{BB962C8B-B14F-4D97-AF65-F5344CB8AC3E}">
        <p14:creationId xmlns:p14="http://schemas.microsoft.com/office/powerpoint/2010/main" val="280353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Fazit und Ausblick</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CasellaDiTesto 3">
            <a:extLst>
              <a:ext uri="{FF2B5EF4-FFF2-40B4-BE49-F238E27FC236}">
                <a16:creationId xmlns:a16="http://schemas.microsoft.com/office/drawing/2014/main" id="{0AD76B69-20C8-46B4-ABC9-E7A9A8277550}"/>
              </a:ext>
            </a:extLst>
          </p:cNvPr>
          <p:cNvSpPr txBox="1"/>
          <p:nvPr/>
        </p:nvSpPr>
        <p:spPr>
          <a:xfrm>
            <a:off x="421640" y="1295400"/>
            <a:ext cx="8255000" cy="4339650"/>
          </a:xfrm>
          <a:prstGeom prst="rect">
            <a:avLst/>
          </a:prstGeom>
          <a:noFill/>
        </p:spPr>
        <p:txBody>
          <a:bodyPr wrap="square" rtlCol="0">
            <a:spAutoFit/>
          </a:bodyPr>
          <a:lstStyle/>
          <a:p>
            <a:pPr>
              <a:lnSpc>
                <a:spcPct val="200000"/>
              </a:lnSpc>
            </a:pPr>
            <a:r>
              <a:rPr lang="it-IT" sz="2000" dirty="0" err="1"/>
              <a:t>Blutdruckmessung</a:t>
            </a:r>
            <a:r>
              <a:rPr lang="it-IT" sz="2000" dirty="0"/>
              <a:t> </a:t>
            </a:r>
            <a:r>
              <a:rPr lang="it-IT" sz="2000" dirty="0">
                <a:sym typeface="Wingdings" panose="05000000000000000000" pitchFamily="2" charset="2"/>
              </a:rPr>
              <a:t> </a:t>
            </a:r>
            <a:r>
              <a:rPr lang="it-IT" sz="2000" dirty="0" err="1">
                <a:sym typeface="Wingdings" panose="05000000000000000000" pitchFamily="2" charset="2"/>
              </a:rPr>
              <a:t>alternativer</a:t>
            </a:r>
            <a:r>
              <a:rPr lang="it-IT" sz="2000" dirty="0">
                <a:sym typeface="Wingdings" panose="05000000000000000000" pitchFamily="2" charset="2"/>
              </a:rPr>
              <a:t> </a:t>
            </a:r>
            <a:r>
              <a:rPr lang="it-IT" sz="2000" dirty="0" err="1">
                <a:sym typeface="Wingdings" panose="05000000000000000000" pitchFamily="2" charset="2"/>
              </a:rPr>
              <a:t>Regelgröße</a:t>
            </a:r>
            <a:endParaRPr lang="it-IT" sz="2000" dirty="0">
              <a:sym typeface="Wingdings" panose="05000000000000000000" pitchFamily="2" charset="2"/>
            </a:endParaRPr>
          </a:p>
          <a:p>
            <a:pPr>
              <a:lnSpc>
                <a:spcPct val="200000"/>
              </a:lnSpc>
            </a:pPr>
            <a:r>
              <a:rPr lang="it-IT" sz="2000" dirty="0" err="1">
                <a:sym typeface="Wingdings" panose="05000000000000000000" pitchFamily="2" charset="2"/>
              </a:rPr>
              <a:t>Zusammenhang</a:t>
            </a:r>
            <a:r>
              <a:rPr lang="it-IT" sz="2000" dirty="0">
                <a:sym typeface="Wingdings" panose="05000000000000000000" pitchFamily="2" charset="2"/>
              </a:rPr>
              <a:t> </a:t>
            </a:r>
            <a:r>
              <a:rPr lang="it-IT" sz="2000" dirty="0" err="1">
                <a:sym typeface="Wingdings" panose="05000000000000000000" pitchFamily="2" charset="2"/>
              </a:rPr>
              <a:t>zwischen</a:t>
            </a:r>
            <a:r>
              <a:rPr lang="it-IT" sz="2000" dirty="0">
                <a:sym typeface="Wingdings" panose="05000000000000000000" pitchFamily="2" charset="2"/>
              </a:rPr>
              <a:t> </a:t>
            </a:r>
            <a:r>
              <a:rPr lang="it-IT" sz="2000" dirty="0" err="1">
                <a:sym typeface="Wingdings" panose="05000000000000000000" pitchFamily="2" charset="2"/>
              </a:rPr>
              <a:t>Blutdruck</a:t>
            </a:r>
            <a:r>
              <a:rPr lang="it-IT" sz="2000" dirty="0">
                <a:sym typeface="Wingdings" panose="05000000000000000000" pitchFamily="2" charset="2"/>
              </a:rPr>
              <a:t> und </a:t>
            </a:r>
            <a:r>
              <a:rPr lang="it-IT" sz="2000" dirty="0" err="1">
                <a:sym typeface="Wingdings" panose="05000000000000000000" pitchFamily="2" charset="2"/>
              </a:rPr>
              <a:t>Wetter</a:t>
            </a:r>
            <a:r>
              <a:rPr lang="it-IT" sz="2000" dirty="0">
                <a:sym typeface="Wingdings" panose="05000000000000000000" pitchFamily="2" charset="2"/>
              </a:rPr>
              <a:t>:</a:t>
            </a:r>
          </a:p>
          <a:p>
            <a:pPr marL="285750" indent="-285750">
              <a:lnSpc>
                <a:spcPct val="200000"/>
              </a:lnSpc>
              <a:buFont typeface="Wingdings" panose="05000000000000000000" pitchFamily="2" charset="2"/>
              <a:buChar char="§"/>
            </a:pPr>
            <a:r>
              <a:rPr lang="it-IT" sz="2000" dirty="0" err="1">
                <a:sym typeface="Wingdings" panose="05000000000000000000" pitchFamily="2" charset="2"/>
              </a:rPr>
              <a:t>Kalten</a:t>
            </a:r>
            <a:r>
              <a:rPr lang="it-IT" sz="2000" dirty="0">
                <a:sym typeface="Wingdings" panose="05000000000000000000" pitchFamily="2" charset="2"/>
              </a:rPr>
              <a:t> </a:t>
            </a:r>
            <a:r>
              <a:rPr lang="it-IT" sz="2000" dirty="0" err="1">
                <a:sym typeface="Wingdings" panose="05000000000000000000" pitchFamily="2" charset="2"/>
              </a:rPr>
              <a:t>Jahreszeit</a:t>
            </a:r>
            <a:r>
              <a:rPr lang="it-IT" sz="2000" dirty="0">
                <a:sym typeface="Wingdings" panose="05000000000000000000" pitchFamily="2" charset="2"/>
              </a:rPr>
              <a:t>  </a:t>
            </a:r>
            <a:r>
              <a:rPr lang="it-IT" sz="2000" dirty="0" err="1">
                <a:sym typeface="Wingdings" panose="05000000000000000000" pitchFamily="2" charset="2"/>
              </a:rPr>
              <a:t>höher</a:t>
            </a:r>
            <a:endParaRPr lang="it-IT" sz="2000" dirty="0">
              <a:sym typeface="Wingdings" panose="05000000000000000000" pitchFamily="2" charset="2"/>
            </a:endParaRPr>
          </a:p>
          <a:p>
            <a:pPr marL="285750" indent="-285750">
              <a:lnSpc>
                <a:spcPct val="200000"/>
              </a:lnSpc>
              <a:buFont typeface="Wingdings" panose="05000000000000000000" pitchFamily="2" charset="2"/>
              <a:buChar char="§"/>
            </a:pPr>
            <a:r>
              <a:rPr lang="it-IT" sz="2000" dirty="0" err="1">
                <a:sym typeface="Wingdings" panose="05000000000000000000" pitchFamily="2" charset="2"/>
              </a:rPr>
              <a:t>Warmen</a:t>
            </a:r>
            <a:r>
              <a:rPr lang="it-IT" sz="2000" dirty="0">
                <a:sym typeface="Wingdings" panose="05000000000000000000" pitchFamily="2" charset="2"/>
              </a:rPr>
              <a:t> </a:t>
            </a:r>
            <a:r>
              <a:rPr lang="it-IT" sz="2000" dirty="0" err="1">
                <a:sym typeface="Wingdings" panose="05000000000000000000" pitchFamily="2" charset="2"/>
              </a:rPr>
              <a:t>Jahreszeit</a:t>
            </a:r>
            <a:r>
              <a:rPr lang="it-IT" sz="2000" dirty="0">
                <a:sym typeface="Wingdings" panose="05000000000000000000" pitchFamily="2" charset="2"/>
              </a:rPr>
              <a:t>  </a:t>
            </a:r>
            <a:r>
              <a:rPr lang="it-IT" sz="2000" dirty="0" err="1">
                <a:sym typeface="Wingdings" panose="05000000000000000000" pitchFamily="2" charset="2"/>
              </a:rPr>
              <a:t>niedriger</a:t>
            </a:r>
            <a:endParaRPr lang="it-IT" sz="2000" dirty="0">
              <a:sym typeface="Wingdings" panose="05000000000000000000" pitchFamily="2" charset="2"/>
            </a:endParaRPr>
          </a:p>
          <a:p>
            <a:pPr>
              <a:lnSpc>
                <a:spcPct val="200000"/>
              </a:lnSpc>
            </a:pPr>
            <a:endParaRPr lang="it-IT" sz="2000" dirty="0">
              <a:sym typeface="Wingdings" panose="05000000000000000000" pitchFamily="2" charset="2"/>
            </a:endParaRPr>
          </a:p>
          <a:p>
            <a:pPr>
              <a:lnSpc>
                <a:spcPct val="200000"/>
              </a:lnSpc>
            </a:pPr>
            <a:r>
              <a:rPr lang="it-IT" sz="2000" dirty="0" err="1">
                <a:sym typeface="Wingdings" panose="05000000000000000000" pitchFamily="2" charset="2"/>
              </a:rPr>
              <a:t>Hauttemperatur</a:t>
            </a:r>
            <a:r>
              <a:rPr lang="it-IT" sz="2000" dirty="0">
                <a:sym typeface="Wingdings" panose="05000000000000000000" pitchFamily="2" charset="2"/>
              </a:rPr>
              <a:t> + </a:t>
            </a:r>
            <a:r>
              <a:rPr lang="it-IT" sz="2000" dirty="0" err="1">
                <a:sym typeface="Wingdings" panose="05000000000000000000" pitchFamily="2" charset="2"/>
              </a:rPr>
              <a:t>Blutdruck</a:t>
            </a:r>
            <a:r>
              <a:rPr lang="it-IT" sz="2000" dirty="0">
                <a:sym typeface="Wingdings" panose="05000000000000000000" pitchFamily="2" charset="2"/>
              </a:rPr>
              <a:t>  </a:t>
            </a:r>
            <a:r>
              <a:rPr lang="it-IT" sz="2000" dirty="0" err="1">
                <a:sym typeface="Wingdings" panose="05000000000000000000" pitchFamily="2" charset="2"/>
              </a:rPr>
              <a:t>genauerer</a:t>
            </a:r>
            <a:r>
              <a:rPr lang="it-IT" sz="2000" dirty="0">
                <a:sym typeface="Wingdings" panose="05000000000000000000" pitchFamily="2" charset="2"/>
              </a:rPr>
              <a:t> </a:t>
            </a:r>
            <a:r>
              <a:rPr lang="it-IT" sz="2000" dirty="0" err="1">
                <a:sym typeface="Wingdings" panose="05000000000000000000" pitchFamily="2" charset="2"/>
              </a:rPr>
              <a:t>Regler</a:t>
            </a:r>
            <a:endParaRPr lang="it-IT" sz="2000" dirty="0">
              <a:sym typeface="Wingdings" panose="05000000000000000000" pitchFamily="2" charset="2"/>
            </a:endParaRPr>
          </a:p>
          <a:p>
            <a:pPr marL="285750" indent="-285750">
              <a:buFont typeface="Wingdings" panose="05000000000000000000" pitchFamily="2" charset="2"/>
              <a:buChar char="§"/>
            </a:pPr>
            <a:endParaRPr lang="it-IT" dirty="0">
              <a:sym typeface="Wingdings" panose="05000000000000000000" pitchFamily="2" charset="2"/>
            </a:endParaRPr>
          </a:p>
          <a:p>
            <a:pPr marL="285750" indent="-285750">
              <a:buFont typeface="Wingdings" panose="05000000000000000000" pitchFamily="2" charset="2"/>
              <a:buChar char="§"/>
            </a:pPr>
            <a:endParaRPr lang="it-IT" dirty="0"/>
          </a:p>
        </p:txBody>
      </p:sp>
    </p:spTree>
    <p:extLst>
      <p:ext uri="{BB962C8B-B14F-4D97-AF65-F5344CB8AC3E}">
        <p14:creationId xmlns:p14="http://schemas.microsoft.com/office/powerpoint/2010/main" val="394372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Fazit und Ausblick</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CasellaDiTesto 3">
            <a:extLst>
              <a:ext uri="{FF2B5EF4-FFF2-40B4-BE49-F238E27FC236}">
                <a16:creationId xmlns:a16="http://schemas.microsoft.com/office/drawing/2014/main" id="{8ECBA7A0-F922-44C1-BE24-DF75CE7D1F20}"/>
              </a:ext>
            </a:extLst>
          </p:cNvPr>
          <p:cNvSpPr txBox="1"/>
          <p:nvPr/>
        </p:nvSpPr>
        <p:spPr>
          <a:xfrm>
            <a:off x="615312" y="1239520"/>
            <a:ext cx="4159888" cy="369332"/>
          </a:xfrm>
          <a:prstGeom prst="rect">
            <a:avLst/>
          </a:prstGeom>
          <a:noFill/>
        </p:spPr>
        <p:txBody>
          <a:bodyPr wrap="square" rtlCol="0">
            <a:spAutoFit/>
          </a:bodyPr>
          <a:lstStyle/>
          <a:p>
            <a:r>
              <a:rPr lang="it-IT" dirty="0"/>
              <a:t>INFRAROTPLATTE</a:t>
            </a:r>
          </a:p>
        </p:txBody>
      </p:sp>
    </p:spTree>
    <p:extLst>
      <p:ext uri="{BB962C8B-B14F-4D97-AF65-F5344CB8AC3E}">
        <p14:creationId xmlns:p14="http://schemas.microsoft.com/office/powerpoint/2010/main" val="423970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Fazit und Ausblick</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lvl="0" indent="0">
              <a:buNone/>
              <a:defRPr/>
            </a:pPr>
            <a:endParaRPr lang="de-DE" sz="2000" dirty="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CasellaDiTesto 3">
            <a:extLst>
              <a:ext uri="{FF2B5EF4-FFF2-40B4-BE49-F238E27FC236}">
                <a16:creationId xmlns:a16="http://schemas.microsoft.com/office/drawing/2014/main" id="{1A0CDBE0-6B3A-44FD-A57F-48DEC178F596}"/>
              </a:ext>
            </a:extLst>
          </p:cNvPr>
          <p:cNvSpPr txBox="1"/>
          <p:nvPr/>
        </p:nvSpPr>
        <p:spPr>
          <a:xfrm>
            <a:off x="350520" y="1048871"/>
            <a:ext cx="6512560" cy="369332"/>
          </a:xfrm>
          <a:prstGeom prst="rect">
            <a:avLst/>
          </a:prstGeom>
          <a:noFill/>
        </p:spPr>
        <p:txBody>
          <a:bodyPr wrap="square" rtlCol="0">
            <a:spAutoFit/>
          </a:bodyPr>
          <a:lstStyle/>
          <a:p>
            <a:r>
              <a:rPr lang="it-IT" dirty="0" err="1"/>
              <a:t>GRÖßERE</a:t>
            </a:r>
            <a:r>
              <a:rPr lang="it-IT" dirty="0"/>
              <a:t> AUFBAU</a:t>
            </a:r>
          </a:p>
        </p:txBody>
      </p:sp>
    </p:spTree>
    <p:extLst>
      <p:ext uri="{BB962C8B-B14F-4D97-AF65-F5344CB8AC3E}">
        <p14:creationId xmlns:p14="http://schemas.microsoft.com/office/powerpoint/2010/main" val="279916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CCA513FB-FEAA-44C3-9D17-870A49749643}"/>
              </a:ext>
            </a:extLst>
          </p:cNvPr>
          <p:cNvSpPr>
            <a:spLocks noGrp="1"/>
          </p:cNvSpPr>
          <p:nvPr>
            <p:ph type="body" sz="quarter" idx="11"/>
          </p:nvPr>
        </p:nvSpPr>
        <p:spPr/>
        <p:txBody>
          <a:bodyPr/>
          <a:lstStyle/>
          <a:p>
            <a:endParaRPr lang="de-DE"/>
          </a:p>
        </p:txBody>
      </p:sp>
      <p:sp>
        <p:nvSpPr>
          <p:cNvPr id="4" name="Foliennummernplatzhalter 3">
            <a:extLst>
              <a:ext uri="{FF2B5EF4-FFF2-40B4-BE49-F238E27FC236}">
                <a16:creationId xmlns:a16="http://schemas.microsoft.com/office/drawing/2014/main" id="{B7E09143-0BCD-4AF9-9F46-18E923ACCA16}"/>
              </a:ext>
            </a:extLst>
          </p:cNvPr>
          <p:cNvSpPr>
            <a:spLocks noGrp="1"/>
          </p:cNvSpPr>
          <p:nvPr>
            <p:ph type="sldNum" sz="quarter" idx="4294967295"/>
          </p:nvPr>
        </p:nvSpPr>
        <p:spPr>
          <a:xfrm>
            <a:off x="7088188" y="6356350"/>
            <a:ext cx="2057400" cy="365125"/>
          </a:xfrm>
          <a:prstGeom prst="rect">
            <a:avLst/>
          </a:prstGeom>
        </p:spPr>
        <p:txBody>
          <a:bodyPr/>
          <a:lstStyle/>
          <a:p>
            <a:fld id="{40863B0B-F0D0-4D0B-8016-65561AB5ACA1}" type="slidenum">
              <a:rPr lang="de-DE" smtClean="0"/>
              <a:pPr/>
              <a:t>17</a:t>
            </a:fld>
            <a:endParaRPr lang="de-DE"/>
          </a:p>
        </p:txBody>
      </p:sp>
    </p:spTree>
    <p:extLst>
      <p:ext uri="{BB962C8B-B14F-4D97-AF65-F5344CB8AC3E}">
        <p14:creationId xmlns:p14="http://schemas.microsoft.com/office/powerpoint/2010/main" val="3433717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Verwendete Geräte und Programmierung</a:t>
            </a:r>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Grafik 7">
            <a:extLst>
              <a:ext uri="{FF2B5EF4-FFF2-40B4-BE49-F238E27FC236}">
                <a16:creationId xmlns:a16="http://schemas.microsoft.com/office/drawing/2014/main" id="{1430B516-E8E9-49DA-A8C0-43DE666A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15" y="1028521"/>
            <a:ext cx="7430634" cy="5105220"/>
          </a:xfrm>
          <a:prstGeom prst="rect">
            <a:avLst/>
          </a:prstGeom>
        </p:spPr>
      </p:pic>
    </p:spTree>
    <p:extLst>
      <p:ext uri="{BB962C8B-B14F-4D97-AF65-F5344CB8AC3E}">
        <p14:creationId xmlns:p14="http://schemas.microsoft.com/office/powerpoint/2010/main" val="210281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Verwendete Geräte und Programmierung</a:t>
            </a:r>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Grafik 3">
            <a:extLst>
              <a:ext uri="{FF2B5EF4-FFF2-40B4-BE49-F238E27FC236}">
                <a16:creationId xmlns:a16="http://schemas.microsoft.com/office/drawing/2014/main" id="{95F33A03-114F-478E-BCD8-6CC230E80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884" y="912302"/>
            <a:ext cx="5793997" cy="5033395"/>
          </a:xfrm>
          <a:prstGeom prst="rect">
            <a:avLst/>
          </a:prstGeom>
        </p:spPr>
      </p:pic>
    </p:spTree>
    <p:extLst>
      <p:ext uri="{BB962C8B-B14F-4D97-AF65-F5344CB8AC3E}">
        <p14:creationId xmlns:p14="http://schemas.microsoft.com/office/powerpoint/2010/main" val="2422580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Gliederung</a:t>
            </a:r>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Inhaltsplatzhalter 2">
            <a:extLst>
              <a:ext uri="{FF2B5EF4-FFF2-40B4-BE49-F238E27FC236}">
                <a16:creationId xmlns:a16="http://schemas.microsoft.com/office/drawing/2014/main" id="{C161B462-DF32-4CEA-A554-304E3963199B}"/>
              </a:ext>
            </a:extLst>
          </p:cNvPr>
          <p:cNvSpPr txBox="1">
            <a:spLocks/>
          </p:cNvSpPr>
          <p:nvPr/>
        </p:nvSpPr>
        <p:spPr>
          <a:xfrm>
            <a:off x="707917" y="1259634"/>
            <a:ext cx="7888070" cy="3914192"/>
          </a:xfrm>
          <a:prstGeom prst="rect">
            <a:avLst/>
          </a:prstGeom>
        </p:spPr>
        <p:txBody>
          <a:bodyPr/>
          <a:lstStyle/>
          <a:p>
            <a:pPr marL="457200" marR="0" lvl="0" indent="-457200" algn="l" defTabSz="215900" rtl="0" eaLnBrk="1" fontAlgn="base" latinLnBrk="0" hangingPunct="1">
              <a:lnSpc>
                <a:spcPct val="150000"/>
              </a:lnSpc>
              <a:spcBef>
                <a:spcPct val="0"/>
              </a:spcBef>
              <a:spcAft>
                <a:spcPct val="0"/>
              </a:spcAft>
              <a:buClr>
                <a:schemeClr val="tx2"/>
              </a:buClr>
              <a:buSzTx/>
              <a:buFont typeface="+mj-lt"/>
              <a:buAutoNum type="arabicPeriod"/>
              <a:tabLst>
                <a:tab pos="215900" algn="l"/>
              </a:tabLst>
              <a:defRPr/>
            </a:pPr>
            <a:r>
              <a:rPr lang="de-DE" sz="2400" dirty="0">
                <a:latin typeface="Arial" panose="020B0604020202020204" pitchFamily="34" charset="0"/>
                <a:cs typeface="Arial" panose="020B0604020202020204" pitchFamily="34" charset="0"/>
              </a:rPr>
              <a:t>Einführung – Stand der Technik</a:t>
            </a:r>
          </a:p>
          <a:p>
            <a:pPr marL="457200" marR="0" lvl="0" indent="-457200" algn="l" defTabSz="215900" rtl="0" eaLnBrk="1" fontAlgn="base" latinLnBrk="0" hangingPunct="1">
              <a:lnSpc>
                <a:spcPct val="150000"/>
              </a:lnSpc>
              <a:spcBef>
                <a:spcPct val="0"/>
              </a:spcBef>
              <a:spcAft>
                <a:spcPct val="0"/>
              </a:spcAft>
              <a:buClr>
                <a:schemeClr val="tx2"/>
              </a:buClr>
              <a:buSzTx/>
              <a:buFont typeface="+mj-lt"/>
              <a:buAutoNum type="arabicPeriod"/>
              <a:tabLst>
                <a:tab pos="215900" algn="l"/>
              </a:tabLst>
              <a:defRPr/>
            </a:pPr>
            <a:r>
              <a:rPr kumimoji="0" lang="de-DE" sz="24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Konzept</a:t>
            </a:r>
          </a:p>
          <a:p>
            <a:pPr marL="457200" marR="0" lvl="0" indent="-457200" algn="l" defTabSz="215900" rtl="0" eaLnBrk="1" fontAlgn="base" latinLnBrk="0" hangingPunct="1">
              <a:lnSpc>
                <a:spcPct val="150000"/>
              </a:lnSpc>
              <a:spcBef>
                <a:spcPct val="0"/>
              </a:spcBef>
              <a:spcAft>
                <a:spcPct val="0"/>
              </a:spcAft>
              <a:buClr>
                <a:schemeClr val="tx2"/>
              </a:buClr>
              <a:buSzTx/>
              <a:buFont typeface="+mj-lt"/>
              <a:buAutoNum type="arabicPeriod"/>
              <a:tabLst>
                <a:tab pos="215900" algn="l"/>
              </a:tabLst>
              <a:defRPr/>
            </a:pPr>
            <a:r>
              <a:rPr lang="de-DE" sz="2400" dirty="0">
                <a:latin typeface="Arial" panose="020B0604020202020204" pitchFamily="34" charset="0"/>
                <a:cs typeface="Arial" panose="020B0604020202020204" pitchFamily="34" charset="0"/>
              </a:rPr>
              <a:t>Regelung </a:t>
            </a: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Hauttemperatur</a:t>
            </a:r>
          </a:p>
          <a:p>
            <a:pPr marL="457200" marR="0" lvl="0" indent="-457200" algn="l" defTabSz="215900" rtl="0" eaLnBrk="1" fontAlgn="base" latinLnBrk="0" hangingPunct="1">
              <a:lnSpc>
                <a:spcPct val="150000"/>
              </a:lnSpc>
              <a:spcBef>
                <a:spcPct val="0"/>
              </a:spcBef>
              <a:spcAft>
                <a:spcPct val="0"/>
              </a:spcAft>
              <a:buClr>
                <a:schemeClr val="tx2"/>
              </a:buClr>
              <a:buSzTx/>
              <a:buFont typeface="+mj-lt"/>
              <a:buAutoNum type="arabicPeriod"/>
              <a:tabLst>
                <a:tab pos="215900" algn="l"/>
              </a:tabLst>
              <a:defRPr/>
            </a:pPr>
            <a:r>
              <a:rPr lang="de-DE" sz="2400" dirty="0">
                <a:latin typeface="Arial" panose="020B0604020202020204" pitchFamily="34" charset="0"/>
                <a:cs typeface="Arial" panose="020B0604020202020204" pitchFamily="34" charset="0"/>
              </a:rPr>
              <a:t>Verwendete Geräte und Programmierung</a:t>
            </a:r>
          </a:p>
          <a:p>
            <a:pPr marL="457200" marR="0" lvl="0" indent="-457200" algn="l" defTabSz="215900" rtl="0" eaLnBrk="1" fontAlgn="base" latinLnBrk="0" hangingPunct="1">
              <a:lnSpc>
                <a:spcPct val="150000"/>
              </a:lnSpc>
              <a:spcBef>
                <a:spcPct val="0"/>
              </a:spcBef>
              <a:spcAft>
                <a:spcPct val="0"/>
              </a:spcAft>
              <a:buClr>
                <a:schemeClr val="tx2"/>
              </a:buClr>
              <a:buSzTx/>
              <a:buFont typeface="+mj-lt"/>
              <a:buAutoNum type="arabicPeriod"/>
              <a:tabLst>
                <a:tab pos="215900" algn="l"/>
              </a:tabLst>
              <a:defRPr/>
            </a:pPr>
            <a:r>
              <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Parametrierung</a:t>
            </a:r>
          </a:p>
          <a:p>
            <a:pPr marL="457200" marR="0" lvl="0" indent="-457200" algn="l" defTabSz="215900" rtl="0" eaLnBrk="1" fontAlgn="base" latinLnBrk="0" hangingPunct="1">
              <a:lnSpc>
                <a:spcPct val="150000"/>
              </a:lnSpc>
              <a:spcBef>
                <a:spcPct val="0"/>
              </a:spcBef>
              <a:spcAft>
                <a:spcPct val="0"/>
              </a:spcAft>
              <a:buClr>
                <a:schemeClr val="tx2"/>
              </a:buClr>
              <a:buSzTx/>
              <a:buFont typeface="+mj-lt"/>
              <a:buAutoNum type="arabicPeriod"/>
              <a:tabLst>
                <a:tab pos="215900" algn="l"/>
              </a:tabLst>
              <a:defRPr/>
            </a:pPr>
            <a:r>
              <a:rPr lang="de-DE" sz="2400" dirty="0">
                <a:latin typeface="Arial" panose="020B0604020202020204" pitchFamily="34" charset="0"/>
                <a:cs typeface="Arial" panose="020B0604020202020204" pitchFamily="34" charset="0"/>
              </a:rPr>
              <a:t>Fazit und Ausblick</a:t>
            </a: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353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Verwendete Geräte und Programmierung</a:t>
            </a:r>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feld 2">
            <a:extLst>
              <a:ext uri="{FF2B5EF4-FFF2-40B4-BE49-F238E27FC236}">
                <a16:creationId xmlns:a16="http://schemas.microsoft.com/office/drawing/2014/main" id="{788481A7-09F3-463C-A4AC-38CD22F01774}"/>
              </a:ext>
            </a:extLst>
          </p:cNvPr>
          <p:cNvSpPr txBox="1"/>
          <p:nvPr/>
        </p:nvSpPr>
        <p:spPr>
          <a:xfrm>
            <a:off x="457200" y="1048871"/>
            <a:ext cx="6288374" cy="2215991"/>
          </a:xfrm>
          <a:prstGeom prst="rect">
            <a:avLst/>
          </a:prstGeom>
          <a:noFill/>
        </p:spPr>
        <p:txBody>
          <a:bodyPr wrap="square" rtlCol="0">
            <a:spAutoFit/>
          </a:bodyPr>
          <a:lstStyle/>
          <a:p>
            <a:pPr lvl="0">
              <a:lnSpc>
                <a:spcPct val="150000"/>
              </a:lnSpc>
            </a:pPr>
            <a:r>
              <a:rPr lang="de-DE" sz="2000" dirty="0"/>
              <a:t>Benutzte Bibliotheken:</a:t>
            </a:r>
          </a:p>
          <a:p>
            <a:pPr marL="342900" lvl="0" indent="-342900">
              <a:lnSpc>
                <a:spcPct val="150000"/>
              </a:lnSpc>
              <a:buClr>
                <a:srgbClr val="002060"/>
              </a:buClr>
              <a:buFont typeface="Wingdings" panose="05000000000000000000" pitchFamily="2" charset="2"/>
              <a:buChar char="§"/>
            </a:pPr>
            <a:r>
              <a:rPr lang="de-DE" sz="2000" dirty="0" err="1"/>
              <a:t>OneWire</a:t>
            </a:r>
            <a:endParaRPr lang="de-DE" sz="2000" dirty="0"/>
          </a:p>
          <a:p>
            <a:pPr marL="342900" lvl="0" indent="-342900">
              <a:lnSpc>
                <a:spcPct val="150000"/>
              </a:lnSpc>
              <a:buClr>
                <a:srgbClr val="002060"/>
              </a:buClr>
              <a:buFont typeface="Wingdings" panose="05000000000000000000" pitchFamily="2" charset="2"/>
              <a:buChar char="§"/>
            </a:pPr>
            <a:r>
              <a:rPr lang="de-DE" sz="2000" dirty="0" err="1"/>
              <a:t>DallasTemperature</a:t>
            </a:r>
            <a:endParaRPr lang="de-DE" sz="2000" dirty="0"/>
          </a:p>
          <a:p>
            <a:pPr marL="342900" lvl="0" indent="-342900">
              <a:lnSpc>
                <a:spcPct val="150000"/>
              </a:lnSpc>
              <a:buClr>
                <a:srgbClr val="002060"/>
              </a:buClr>
              <a:buFont typeface="Wingdings" panose="05000000000000000000" pitchFamily="2" charset="2"/>
              <a:buChar char="§"/>
            </a:pPr>
            <a:r>
              <a:rPr lang="de-DE" sz="2000" dirty="0"/>
              <a:t>PID_v1</a:t>
            </a:r>
          </a:p>
          <a:p>
            <a:endParaRPr lang="de-DE" dirty="0"/>
          </a:p>
        </p:txBody>
      </p:sp>
    </p:spTree>
    <p:extLst>
      <p:ext uri="{BB962C8B-B14F-4D97-AF65-F5344CB8AC3E}">
        <p14:creationId xmlns:p14="http://schemas.microsoft.com/office/powerpoint/2010/main" val="349051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Einführung – Stand der Technik</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970384"/>
            <a:ext cx="7888070" cy="4945224"/>
          </a:xfrm>
        </p:spPr>
        <p:txBody>
          <a:bodyPr/>
          <a:lstStyle/>
          <a:p>
            <a:pPr marL="0" indent="0">
              <a:lnSpc>
                <a:spcPct val="150000"/>
              </a:lnSpc>
              <a:buNone/>
            </a:pPr>
            <a:r>
              <a:rPr lang="de-DE" sz="2800" dirty="0"/>
              <a:t>Ziel:</a:t>
            </a:r>
          </a:p>
          <a:p>
            <a:pPr>
              <a:lnSpc>
                <a:spcPct val="150000"/>
              </a:lnSpc>
              <a:buFont typeface="Wingdings" panose="05000000000000000000" pitchFamily="2" charset="2"/>
              <a:buChar char="§"/>
            </a:pPr>
            <a:r>
              <a:rPr lang="de-DE" sz="2800" dirty="0"/>
              <a:t>Energieeffizienz im Gebäude</a:t>
            </a:r>
          </a:p>
          <a:p>
            <a:pPr lvl="1">
              <a:lnSpc>
                <a:spcPct val="150000"/>
              </a:lnSpc>
              <a:buFont typeface="Wingdings" panose="05000000000000000000" pitchFamily="2" charset="2"/>
              <a:buChar char="§"/>
            </a:pPr>
            <a:r>
              <a:rPr lang="de-DE" sz="2400" dirty="0">
                <a:sym typeface="Wingdings" panose="05000000000000000000" pitchFamily="2" charset="2"/>
              </a:rPr>
              <a:t>HKL (Heiz-, Kühlung- und Lüftungssysteme) größte Verbraucher</a:t>
            </a:r>
          </a:p>
          <a:p>
            <a:pPr lvl="1">
              <a:lnSpc>
                <a:spcPct val="150000"/>
              </a:lnSpc>
              <a:buFont typeface="Wingdings" panose="05000000000000000000" pitchFamily="2" charset="2"/>
              <a:buChar char="§"/>
            </a:pPr>
            <a:r>
              <a:rPr lang="de-DE" sz="2400" dirty="0">
                <a:sym typeface="Wingdings" panose="05000000000000000000" pitchFamily="2" charset="2"/>
              </a:rPr>
              <a:t>personalisierte Konditionierungssysteme (PCS), um HKL effizienter zu machen und thermische Komfort am Arbeitsplatz zu verbessern</a:t>
            </a:r>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2042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39948"/>
            <a:ext cx="9145588" cy="793376"/>
          </a:xfrm>
        </p:spPr>
        <p:txBody>
          <a:bodyPr/>
          <a:lstStyle/>
          <a:p>
            <a:r>
              <a:rPr lang="de-DE" sz="3600" dirty="0">
                <a:solidFill>
                  <a:schemeClr val="tx2"/>
                </a:solidFill>
              </a:rPr>
              <a:t>Konzept</a:t>
            </a:r>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a:extLst>
              <a:ext uri="{FF2B5EF4-FFF2-40B4-BE49-F238E27FC236}">
                <a16:creationId xmlns:a16="http://schemas.microsoft.com/office/drawing/2014/main" id="{EA69A5CF-B955-4E8F-BD75-D848614AD1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960" y="2236997"/>
            <a:ext cx="4391668" cy="3254067"/>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AE1796E5-61CC-4B30-AD0B-C1C96CD56C9B}"/>
              </a:ext>
            </a:extLst>
          </p:cNvPr>
          <p:cNvSpPr txBox="1"/>
          <p:nvPr/>
        </p:nvSpPr>
        <p:spPr>
          <a:xfrm>
            <a:off x="193610" y="1135204"/>
            <a:ext cx="2985796" cy="707886"/>
          </a:xfrm>
          <a:prstGeom prst="rect">
            <a:avLst/>
          </a:prstGeom>
          <a:noFill/>
        </p:spPr>
        <p:txBody>
          <a:bodyPr wrap="square" rtlCol="0">
            <a:spAutoFit/>
          </a:bodyPr>
          <a:lstStyle/>
          <a:p>
            <a:r>
              <a:rPr lang="it-IT" sz="2000" dirty="0" err="1"/>
              <a:t>Infrarotplatte</a:t>
            </a:r>
            <a:r>
              <a:rPr lang="it-IT" sz="2000" dirty="0"/>
              <a:t> </a:t>
            </a:r>
            <a:r>
              <a:rPr lang="it-IT" sz="2000" dirty="0">
                <a:sym typeface="Wingdings" panose="05000000000000000000" pitchFamily="2" charset="2"/>
              </a:rPr>
              <a:t> </a:t>
            </a:r>
            <a:r>
              <a:rPr lang="it-IT" sz="2000" dirty="0" err="1">
                <a:sym typeface="Wingdings" panose="05000000000000000000" pitchFamily="2" charset="2"/>
              </a:rPr>
              <a:t>Heizfall</a:t>
            </a:r>
            <a:r>
              <a:rPr lang="it-IT" sz="2000" dirty="0">
                <a:sym typeface="Wingdings" panose="05000000000000000000" pitchFamily="2" charset="2"/>
              </a:rPr>
              <a:t> </a:t>
            </a:r>
          </a:p>
          <a:p>
            <a:r>
              <a:rPr lang="it-IT" sz="2000" dirty="0" err="1">
                <a:sym typeface="Wingdings" panose="05000000000000000000" pitchFamily="2" charset="2"/>
              </a:rPr>
              <a:t>Ventilator</a:t>
            </a:r>
            <a:r>
              <a:rPr lang="it-IT" sz="2000" dirty="0">
                <a:sym typeface="Wingdings" panose="05000000000000000000" pitchFamily="2" charset="2"/>
              </a:rPr>
              <a:t>       </a:t>
            </a:r>
            <a:r>
              <a:rPr lang="it-IT" sz="2000" dirty="0" err="1">
                <a:sym typeface="Wingdings" panose="05000000000000000000" pitchFamily="2" charset="2"/>
              </a:rPr>
              <a:t>Kühlfall</a:t>
            </a:r>
            <a:endParaRPr lang="it-IT" sz="2000" dirty="0"/>
          </a:p>
        </p:txBody>
      </p:sp>
      <p:sp>
        <p:nvSpPr>
          <p:cNvPr id="8" name="CasellaDiTesto 7">
            <a:extLst>
              <a:ext uri="{FF2B5EF4-FFF2-40B4-BE49-F238E27FC236}">
                <a16:creationId xmlns:a16="http://schemas.microsoft.com/office/drawing/2014/main" id="{950A9D00-1258-40BA-9929-0D9B369D3793}"/>
              </a:ext>
            </a:extLst>
          </p:cNvPr>
          <p:cNvSpPr txBox="1"/>
          <p:nvPr/>
        </p:nvSpPr>
        <p:spPr>
          <a:xfrm>
            <a:off x="4058816" y="1289092"/>
            <a:ext cx="4492690" cy="400110"/>
          </a:xfrm>
          <a:prstGeom prst="rect">
            <a:avLst/>
          </a:prstGeom>
          <a:noFill/>
        </p:spPr>
        <p:txBody>
          <a:bodyPr wrap="square" rtlCol="0">
            <a:spAutoFit/>
          </a:bodyPr>
          <a:lstStyle/>
          <a:p>
            <a:r>
              <a:rPr lang="it-IT" sz="2000" dirty="0" err="1"/>
              <a:t>Zusammengesetzte</a:t>
            </a:r>
            <a:r>
              <a:rPr lang="it-IT" sz="2000" dirty="0"/>
              <a:t> System</a:t>
            </a:r>
          </a:p>
        </p:txBody>
      </p:sp>
      <p:sp>
        <p:nvSpPr>
          <p:cNvPr id="9" name="CasellaDiTesto 8">
            <a:extLst>
              <a:ext uri="{FF2B5EF4-FFF2-40B4-BE49-F238E27FC236}">
                <a16:creationId xmlns:a16="http://schemas.microsoft.com/office/drawing/2014/main" id="{F674D73A-AEB2-4914-BFB6-28787B32D204}"/>
              </a:ext>
            </a:extLst>
          </p:cNvPr>
          <p:cNvSpPr txBox="1"/>
          <p:nvPr/>
        </p:nvSpPr>
        <p:spPr>
          <a:xfrm>
            <a:off x="1279088" y="5492348"/>
            <a:ext cx="6587411" cy="538609"/>
          </a:xfrm>
          <a:prstGeom prst="rect">
            <a:avLst/>
          </a:prstGeom>
          <a:noFill/>
        </p:spPr>
        <p:txBody>
          <a:bodyPr wrap="square" rtlCol="0">
            <a:spAutoFit/>
          </a:bodyPr>
          <a:lstStyle/>
          <a:p>
            <a:pPr algn="ctr"/>
            <a:r>
              <a:rPr lang="de-DE" sz="1100" i="1" dirty="0"/>
              <a:t>Abbildung 1 Skizze des verwendeten persönlichen Klimaregulierungssystems (Arens und Zhang, 2006)</a:t>
            </a:r>
            <a:endParaRPr lang="de-DE" sz="1100" dirty="0"/>
          </a:p>
          <a:p>
            <a:endParaRPr lang="it-IT" dirty="0"/>
          </a:p>
        </p:txBody>
      </p:sp>
      <p:sp>
        <p:nvSpPr>
          <p:cNvPr id="10" name="Parentesi graffa chiusa 9">
            <a:extLst>
              <a:ext uri="{FF2B5EF4-FFF2-40B4-BE49-F238E27FC236}">
                <a16:creationId xmlns:a16="http://schemas.microsoft.com/office/drawing/2014/main" id="{A29241A3-416B-4D0D-B161-6B834FA4C2FA}"/>
              </a:ext>
            </a:extLst>
          </p:cNvPr>
          <p:cNvSpPr/>
          <p:nvPr/>
        </p:nvSpPr>
        <p:spPr>
          <a:xfrm>
            <a:off x="3334527" y="1171759"/>
            <a:ext cx="289249" cy="63477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41159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Regelung </a:t>
            </a:r>
          </a:p>
        </p:txBody>
      </p:sp>
      <p:sp>
        <p:nvSpPr>
          <p:cNvPr id="3" name="Inhaltsplatzhalter 2">
            <a:extLst>
              <a:ext uri="{FF2B5EF4-FFF2-40B4-BE49-F238E27FC236}">
                <a16:creationId xmlns:a16="http://schemas.microsoft.com/office/drawing/2014/main" id="{FF287C42-14E8-481A-AC9B-A5F603BACFDE}"/>
              </a:ext>
            </a:extLst>
          </p:cNvPr>
          <p:cNvSpPr>
            <a:spLocks noGrp="1"/>
          </p:cNvSpPr>
          <p:nvPr>
            <p:ph idx="1"/>
          </p:nvPr>
        </p:nvSpPr>
        <p:spPr>
          <a:xfrm>
            <a:off x="615312" y="1138335"/>
            <a:ext cx="7888070" cy="4641979"/>
          </a:xfrm>
        </p:spPr>
        <p:txBody>
          <a:bodyPr/>
          <a:lstStyle/>
          <a:p>
            <a:pPr marL="0" indent="0">
              <a:buNone/>
            </a:pPr>
            <a:endParaRPr lang="de-DE" sz="2000" dirty="0"/>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0353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Regelung - 1. Entwurf</a:t>
            </a:r>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Immagine 8">
            <a:extLst>
              <a:ext uri="{FF2B5EF4-FFF2-40B4-BE49-F238E27FC236}">
                <a16:creationId xmlns:a16="http://schemas.microsoft.com/office/drawing/2014/main" id="{057AC5F0-3CD1-4F63-B007-C39527018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802" y="854904"/>
            <a:ext cx="5870384" cy="5148192"/>
          </a:xfrm>
          <a:prstGeom prst="rect">
            <a:avLst/>
          </a:prstGeom>
        </p:spPr>
      </p:pic>
      <p:sp>
        <p:nvSpPr>
          <p:cNvPr id="10" name="CasellaDiTesto 9">
            <a:extLst>
              <a:ext uri="{FF2B5EF4-FFF2-40B4-BE49-F238E27FC236}">
                <a16:creationId xmlns:a16="http://schemas.microsoft.com/office/drawing/2014/main" id="{F8DCED96-53E3-4FEB-985D-9A523261ED67}"/>
              </a:ext>
            </a:extLst>
          </p:cNvPr>
          <p:cNvSpPr txBox="1"/>
          <p:nvPr/>
        </p:nvSpPr>
        <p:spPr>
          <a:xfrm>
            <a:off x="191654" y="1108344"/>
            <a:ext cx="2881746" cy="3365024"/>
          </a:xfrm>
          <a:prstGeom prst="rect">
            <a:avLst/>
          </a:prstGeom>
          <a:noFill/>
        </p:spPr>
        <p:txBody>
          <a:bodyPr wrap="square" rtlCol="0">
            <a:spAutoFit/>
          </a:bodyPr>
          <a:lstStyle/>
          <a:p>
            <a:pPr>
              <a:lnSpc>
                <a:spcPct val="150000"/>
              </a:lnSpc>
            </a:pPr>
            <a:r>
              <a:rPr lang="it-IT" dirty="0" err="1"/>
              <a:t>Fallunterscheidung</a:t>
            </a:r>
            <a:r>
              <a:rPr lang="it-IT" dirty="0"/>
              <a:t> </a:t>
            </a:r>
            <a:r>
              <a:rPr lang="it-IT" dirty="0" err="1"/>
              <a:t>zwischen</a:t>
            </a:r>
            <a:r>
              <a:rPr lang="it-IT" dirty="0"/>
              <a:t> </a:t>
            </a:r>
            <a:r>
              <a:rPr lang="it-IT" dirty="0" err="1"/>
              <a:t>Innentemperatur</a:t>
            </a:r>
            <a:r>
              <a:rPr lang="it-IT" dirty="0"/>
              <a:t> und </a:t>
            </a:r>
            <a:r>
              <a:rPr lang="it-IT" dirty="0" err="1"/>
              <a:t>Außentemperatur</a:t>
            </a:r>
            <a:r>
              <a:rPr lang="it-IT" dirty="0"/>
              <a:t>: </a:t>
            </a:r>
          </a:p>
          <a:p>
            <a:pPr marL="285750" indent="-285750">
              <a:lnSpc>
                <a:spcPct val="150000"/>
              </a:lnSpc>
              <a:buFont typeface="Wingdings" panose="05000000000000000000" pitchFamily="2" charset="2"/>
              <a:buChar char="§"/>
            </a:pPr>
            <a:r>
              <a:rPr lang="it-IT" dirty="0"/>
              <a:t>T</a:t>
            </a:r>
            <a:r>
              <a:rPr lang="it-IT" baseline="-25000" dirty="0"/>
              <a:t>AUS</a:t>
            </a:r>
            <a:r>
              <a:rPr lang="it-IT" dirty="0"/>
              <a:t>&lt;T</a:t>
            </a:r>
            <a:r>
              <a:rPr lang="it-IT" baseline="-25000" dirty="0"/>
              <a:t>RAUM</a:t>
            </a:r>
          </a:p>
          <a:p>
            <a:pPr marL="285750" indent="-285750">
              <a:lnSpc>
                <a:spcPct val="150000"/>
              </a:lnSpc>
              <a:buFont typeface="Wingdings" panose="05000000000000000000" pitchFamily="2" charset="2"/>
              <a:buChar char="§"/>
            </a:pPr>
            <a:r>
              <a:rPr lang="it-IT" dirty="0"/>
              <a:t>T</a:t>
            </a:r>
            <a:r>
              <a:rPr lang="it-IT" baseline="-25000" dirty="0"/>
              <a:t>AUS</a:t>
            </a:r>
            <a:r>
              <a:rPr lang="it-IT" dirty="0"/>
              <a:t>&gt;T</a:t>
            </a:r>
            <a:r>
              <a:rPr lang="it-IT" baseline="-25000" dirty="0"/>
              <a:t>RAUM</a:t>
            </a:r>
            <a:endParaRPr lang="it-IT" dirty="0"/>
          </a:p>
          <a:p>
            <a:pPr>
              <a:lnSpc>
                <a:spcPct val="150000"/>
              </a:lnSpc>
            </a:pPr>
            <a:r>
              <a:rPr lang="it-IT" dirty="0" err="1"/>
              <a:t>Infrarotplatte</a:t>
            </a:r>
            <a:r>
              <a:rPr lang="it-IT" dirty="0"/>
              <a:t> und </a:t>
            </a:r>
            <a:r>
              <a:rPr lang="it-IT" dirty="0" err="1"/>
              <a:t>Ventilator</a:t>
            </a:r>
            <a:r>
              <a:rPr lang="it-IT" dirty="0"/>
              <a:t> </a:t>
            </a:r>
            <a:r>
              <a:rPr lang="it-IT" dirty="0" err="1"/>
              <a:t>nicht</a:t>
            </a:r>
            <a:r>
              <a:rPr lang="it-IT" dirty="0"/>
              <a:t> </a:t>
            </a:r>
            <a:r>
              <a:rPr lang="it-IT" dirty="0" err="1"/>
              <a:t>gleichzeitig</a:t>
            </a:r>
            <a:r>
              <a:rPr lang="it-IT" dirty="0"/>
              <a:t> </a:t>
            </a:r>
            <a:r>
              <a:rPr lang="it-IT" dirty="0" err="1"/>
              <a:t>angeschaltet</a:t>
            </a:r>
            <a:endParaRPr lang="it-IT" dirty="0"/>
          </a:p>
        </p:txBody>
      </p:sp>
    </p:spTree>
    <p:extLst>
      <p:ext uri="{BB962C8B-B14F-4D97-AF65-F5344CB8AC3E}">
        <p14:creationId xmlns:p14="http://schemas.microsoft.com/office/powerpoint/2010/main" val="280353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Regelung - 2. Entwurf</a:t>
            </a:r>
          </a:p>
        </p:txBody>
      </p:sp>
      <p:sp>
        <p:nvSpPr>
          <p:cNvPr id="7" name="Segnaposto numero diapositiva 5"/>
          <p:cNvSpPr txBox="1">
            <a:spLocks/>
          </p:cNvSpPr>
          <p:nvPr/>
        </p:nvSpPr>
        <p:spPr>
          <a:xfrm>
            <a:off x="-1" y="6316010"/>
            <a:ext cx="389107"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Immagine 12">
            <a:extLst>
              <a:ext uri="{FF2B5EF4-FFF2-40B4-BE49-F238E27FC236}">
                <a16:creationId xmlns:a16="http://schemas.microsoft.com/office/drawing/2014/main" id="{301CD109-23A2-41ED-B72C-34425F23D9CE}"/>
              </a:ext>
            </a:extLst>
          </p:cNvPr>
          <p:cNvPicPr>
            <a:picLocks noChangeAspect="1"/>
          </p:cNvPicPr>
          <p:nvPr/>
        </p:nvPicPr>
        <p:blipFill rotWithShape="1">
          <a:blip r:embed="rId2">
            <a:extLst>
              <a:ext uri="{28A0092B-C50C-407E-A947-70E740481C1C}">
                <a14:useLocalDpi xmlns:a14="http://schemas.microsoft.com/office/drawing/2010/main" val="0"/>
              </a:ext>
            </a:extLst>
          </a:blip>
          <a:srcRect l="6985" r="7447"/>
          <a:stretch/>
        </p:blipFill>
        <p:spPr>
          <a:xfrm>
            <a:off x="3124200" y="1048871"/>
            <a:ext cx="5933440" cy="4520161"/>
          </a:xfrm>
          <a:prstGeom prst="rect">
            <a:avLst/>
          </a:prstGeom>
        </p:spPr>
      </p:pic>
      <p:sp>
        <p:nvSpPr>
          <p:cNvPr id="14" name="CasellaDiTesto 13">
            <a:extLst>
              <a:ext uri="{FF2B5EF4-FFF2-40B4-BE49-F238E27FC236}">
                <a16:creationId xmlns:a16="http://schemas.microsoft.com/office/drawing/2014/main" id="{0D6D2DE9-FD3B-45AB-A592-1B5CDD528201}"/>
              </a:ext>
            </a:extLst>
          </p:cNvPr>
          <p:cNvSpPr txBox="1"/>
          <p:nvPr/>
        </p:nvSpPr>
        <p:spPr>
          <a:xfrm>
            <a:off x="194552" y="948813"/>
            <a:ext cx="2980448" cy="3693319"/>
          </a:xfrm>
          <a:prstGeom prst="rect">
            <a:avLst/>
          </a:prstGeom>
          <a:noFill/>
        </p:spPr>
        <p:txBody>
          <a:bodyPr wrap="square" rtlCol="0">
            <a:spAutoFit/>
          </a:bodyPr>
          <a:lstStyle/>
          <a:p>
            <a:pPr>
              <a:lnSpc>
                <a:spcPct val="150000"/>
              </a:lnSpc>
            </a:pPr>
            <a:r>
              <a:rPr lang="it-IT" dirty="0" err="1"/>
              <a:t>Fallunterscheidung</a:t>
            </a:r>
            <a:r>
              <a:rPr lang="it-IT" dirty="0"/>
              <a:t> </a:t>
            </a:r>
            <a:r>
              <a:rPr lang="it-IT" dirty="0" err="1"/>
              <a:t>direkt</a:t>
            </a:r>
            <a:r>
              <a:rPr lang="it-IT" dirty="0"/>
              <a:t> </a:t>
            </a:r>
            <a:r>
              <a:rPr lang="it-IT" dirty="0" err="1"/>
              <a:t>am</a:t>
            </a:r>
            <a:r>
              <a:rPr lang="it-IT" dirty="0"/>
              <a:t> </a:t>
            </a:r>
            <a:r>
              <a:rPr lang="it-IT" dirty="0" err="1"/>
              <a:t>Regler</a:t>
            </a:r>
            <a:r>
              <a:rPr lang="it-IT" dirty="0"/>
              <a:t>:</a:t>
            </a:r>
          </a:p>
          <a:p>
            <a:pPr marL="285750" indent="-285750">
              <a:lnSpc>
                <a:spcPct val="150000"/>
              </a:lnSpc>
              <a:buFont typeface="Wingdings" panose="05000000000000000000" pitchFamily="2" charset="2"/>
              <a:buChar char="§"/>
            </a:pPr>
            <a:r>
              <a:rPr lang="el-GR" dirty="0"/>
              <a:t>Δ</a:t>
            </a:r>
            <a:r>
              <a:rPr lang="it-IT" dirty="0"/>
              <a:t>T=T</a:t>
            </a:r>
            <a:r>
              <a:rPr lang="it-IT" baseline="-25000" dirty="0"/>
              <a:t>SOLL</a:t>
            </a:r>
            <a:r>
              <a:rPr lang="it-IT" dirty="0"/>
              <a:t>-T</a:t>
            </a:r>
            <a:r>
              <a:rPr lang="it-IT" baseline="-25000" dirty="0"/>
              <a:t>HAUT</a:t>
            </a:r>
            <a:r>
              <a:rPr lang="it-IT" dirty="0"/>
              <a:t>&gt;0</a:t>
            </a:r>
          </a:p>
          <a:p>
            <a:pPr>
              <a:lnSpc>
                <a:spcPct val="150000"/>
              </a:lnSpc>
            </a:pPr>
            <a:r>
              <a:rPr lang="it-IT" dirty="0">
                <a:sym typeface="Wingdings" panose="05000000000000000000" pitchFamily="2" charset="2"/>
              </a:rPr>
              <a:t> </a:t>
            </a:r>
            <a:r>
              <a:rPr lang="it-IT" dirty="0" err="1">
                <a:sym typeface="Wingdings" panose="05000000000000000000" pitchFamily="2" charset="2"/>
              </a:rPr>
              <a:t>Widerstand</a:t>
            </a:r>
            <a:endParaRPr lang="it-IT" dirty="0"/>
          </a:p>
          <a:p>
            <a:pPr marL="285750" indent="-285750">
              <a:lnSpc>
                <a:spcPct val="150000"/>
              </a:lnSpc>
              <a:buFont typeface="Wingdings" panose="05000000000000000000" pitchFamily="2" charset="2"/>
              <a:buChar char="§"/>
            </a:pPr>
            <a:r>
              <a:rPr lang="el-GR" dirty="0"/>
              <a:t>Δ</a:t>
            </a:r>
            <a:r>
              <a:rPr lang="it-IT" dirty="0"/>
              <a:t>T=T</a:t>
            </a:r>
            <a:r>
              <a:rPr lang="it-IT" baseline="-25000" dirty="0"/>
              <a:t>SOLL</a:t>
            </a:r>
            <a:r>
              <a:rPr lang="it-IT" dirty="0"/>
              <a:t>-T</a:t>
            </a:r>
            <a:r>
              <a:rPr lang="it-IT" baseline="-25000" dirty="0"/>
              <a:t>HAUT</a:t>
            </a:r>
            <a:r>
              <a:rPr lang="it-IT" dirty="0"/>
              <a:t>&lt;0</a:t>
            </a:r>
          </a:p>
          <a:p>
            <a:pPr marL="285750" indent="-285750">
              <a:lnSpc>
                <a:spcPct val="150000"/>
              </a:lnSpc>
              <a:buFont typeface="Wingdings" panose="05000000000000000000" pitchFamily="2" charset="2"/>
              <a:buChar char="à"/>
            </a:pPr>
            <a:r>
              <a:rPr lang="it-IT" dirty="0" err="1">
                <a:sym typeface="Wingdings" panose="05000000000000000000" pitchFamily="2" charset="2"/>
              </a:rPr>
              <a:t>Ventilator</a:t>
            </a:r>
            <a:endParaRPr lang="it-IT" dirty="0">
              <a:sym typeface="Wingdings" panose="05000000000000000000" pitchFamily="2" charset="2"/>
            </a:endParaRPr>
          </a:p>
          <a:p>
            <a:pPr marL="285750" indent="-285750">
              <a:lnSpc>
                <a:spcPct val="150000"/>
              </a:lnSpc>
              <a:buFont typeface="Wingdings" panose="05000000000000000000" pitchFamily="2" charset="2"/>
              <a:buChar char="§"/>
            </a:pPr>
            <a:r>
              <a:rPr lang="el-GR" dirty="0"/>
              <a:t>Δ</a:t>
            </a:r>
            <a:r>
              <a:rPr lang="it-IT" dirty="0"/>
              <a:t>T=T</a:t>
            </a:r>
            <a:r>
              <a:rPr lang="it-IT" baseline="-25000" dirty="0"/>
              <a:t>SOLL</a:t>
            </a:r>
            <a:r>
              <a:rPr lang="it-IT" dirty="0"/>
              <a:t>-T</a:t>
            </a:r>
            <a:r>
              <a:rPr lang="it-IT" baseline="-25000" dirty="0"/>
              <a:t>HAUT</a:t>
            </a:r>
            <a:r>
              <a:rPr lang="it-IT" dirty="0"/>
              <a:t>=0</a:t>
            </a:r>
          </a:p>
          <a:p>
            <a:pPr>
              <a:lnSpc>
                <a:spcPct val="150000"/>
              </a:lnSpc>
            </a:pPr>
            <a:r>
              <a:rPr lang="it-IT" dirty="0">
                <a:sym typeface="Wingdings" panose="05000000000000000000" pitchFamily="2" charset="2"/>
              </a:rPr>
              <a:t> ….</a:t>
            </a:r>
            <a:endParaRPr lang="it-IT" dirty="0"/>
          </a:p>
          <a:p>
            <a:endParaRPr lang="it-IT" dirty="0"/>
          </a:p>
        </p:txBody>
      </p:sp>
    </p:spTree>
    <p:extLst>
      <p:ext uri="{BB962C8B-B14F-4D97-AF65-F5344CB8AC3E}">
        <p14:creationId xmlns:p14="http://schemas.microsoft.com/office/powerpoint/2010/main" val="280353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Hauttemperatur</a:t>
            </a:r>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03537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a:solidFill>
                  <a:schemeClr val="tx2"/>
                </a:solidFill>
              </a:rPr>
              <a:t>Verwendete Geräte und Programmierung</a:t>
            </a:r>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CasellaDiTesto 5">
            <a:extLst>
              <a:ext uri="{FF2B5EF4-FFF2-40B4-BE49-F238E27FC236}">
                <a16:creationId xmlns:a16="http://schemas.microsoft.com/office/drawing/2014/main" id="{D5DE6DD7-0D5A-4877-AE4E-77E53C4B45C8}"/>
              </a:ext>
            </a:extLst>
          </p:cNvPr>
          <p:cNvSpPr txBox="1"/>
          <p:nvPr/>
        </p:nvSpPr>
        <p:spPr>
          <a:xfrm>
            <a:off x="437744" y="795425"/>
            <a:ext cx="8275320" cy="5601533"/>
          </a:xfrm>
          <a:prstGeom prst="rect">
            <a:avLst/>
          </a:prstGeom>
          <a:noFill/>
        </p:spPr>
        <p:txBody>
          <a:bodyPr wrap="square" rtlCol="0">
            <a:spAutoFit/>
          </a:bodyPr>
          <a:lstStyle/>
          <a:p>
            <a:pPr marL="285750" indent="-285750">
              <a:buFont typeface="Wingdings" panose="05000000000000000000" pitchFamily="2" charset="2"/>
              <a:buChar char="§"/>
            </a:pPr>
            <a:r>
              <a:rPr lang="it-IT" sz="2000" dirty="0"/>
              <a:t>Arduino – Board UNO R3</a:t>
            </a:r>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r>
              <a:rPr lang="it-IT" sz="2000" dirty="0" err="1"/>
              <a:t>Kontaktsensor</a:t>
            </a:r>
            <a:r>
              <a:rPr lang="it-IT" sz="2000" dirty="0"/>
              <a:t> (</a:t>
            </a:r>
            <a:r>
              <a:rPr lang="it-IT" sz="2000" dirty="0" err="1"/>
              <a:t>OneWire</a:t>
            </a:r>
            <a:r>
              <a:rPr lang="it-IT" sz="2000" dirty="0"/>
              <a:t> DS18B20)</a:t>
            </a:r>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r>
              <a:rPr lang="it-IT" sz="2000" dirty="0" err="1"/>
              <a:t>Ventilator</a:t>
            </a:r>
            <a:r>
              <a:rPr lang="it-IT" sz="2000" dirty="0"/>
              <a:t> CPU </a:t>
            </a:r>
            <a:r>
              <a:rPr lang="it-IT" sz="2000" dirty="0" err="1"/>
              <a:t>Kühler</a:t>
            </a: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r>
              <a:rPr lang="it-IT" sz="2000" dirty="0"/>
              <a:t>12R </a:t>
            </a:r>
            <a:r>
              <a:rPr lang="it-IT" sz="2000" dirty="0" err="1"/>
              <a:t>Widerstand</a:t>
            </a: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endParaRPr lang="it-IT" sz="2000" dirty="0"/>
          </a:p>
          <a:p>
            <a:pPr marL="285750" indent="-285750">
              <a:buFont typeface="Wingdings" panose="05000000000000000000" pitchFamily="2" charset="2"/>
              <a:buChar char="§"/>
            </a:pPr>
            <a:r>
              <a:rPr lang="it-IT" sz="2000" dirty="0" err="1"/>
              <a:t>Busleiste</a:t>
            </a:r>
            <a:endParaRPr lang="it-IT" sz="2000" dirty="0"/>
          </a:p>
          <a:p>
            <a:pPr marL="285750" indent="-285750">
              <a:buFont typeface="Wingdings" panose="05000000000000000000" pitchFamily="2" charset="2"/>
              <a:buChar char="§"/>
            </a:pPr>
            <a:endParaRPr lang="it-IT" dirty="0"/>
          </a:p>
        </p:txBody>
      </p:sp>
      <p:pic>
        <p:nvPicPr>
          <p:cNvPr id="3074" name="Picture 2">
            <a:extLst>
              <a:ext uri="{FF2B5EF4-FFF2-40B4-BE49-F238E27FC236}">
                <a16:creationId xmlns:a16="http://schemas.microsoft.com/office/drawing/2014/main" id="{CDDEBD36-8F2F-4610-A8C3-825ED6373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9" t="2965" r="4130" b="7742"/>
          <a:stretch/>
        </p:blipFill>
        <p:spPr bwMode="auto">
          <a:xfrm>
            <a:off x="5568833" y="823833"/>
            <a:ext cx="1868174" cy="13639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41DA3A-DA30-445E-9551-2A1100286D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433"/>
          <a:stretch/>
        </p:blipFill>
        <p:spPr bwMode="auto">
          <a:xfrm>
            <a:off x="5923589" y="2233023"/>
            <a:ext cx="1263422" cy="10514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A02D46B-F783-4AC2-95C6-0105781B4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596" y="3329766"/>
            <a:ext cx="1711384" cy="129318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83C8B7C0-BCAA-4B0A-BBAE-8B0266C3A6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791" b="23755"/>
          <a:stretch/>
        </p:blipFill>
        <p:spPr bwMode="auto">
          <a:xfrm>
            <a:off x="5568833" y="4717645"/>
            <a:ext cx="2642686" cy="62003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C88FE2C-9396-4DC0-82C7-DA2234F009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71" t="14343" r="3878" b="11600"/>
          <a:stretch/>
        </p:blipFill>
        <p:spPr bwMode="auto">
          <a:xfrm>
            <a:off x="5603753" y="5432366"/>
            <a:ext cx="1903094" cy="6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537273"/>
      </p:ext>
    </p:extLst>
  </p:cSld>
  <p:clrMapOvr>
    <a:masterClrMapping/>
  </p:clrMapOvr>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2.xml><?xml version="1.0" encoding="utf-8"?>
<a:theme xmlns:a="http://schemas.openxmlformats.org/drawingml/2006/main" name="1_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5_Powerpointvorlage_verwaltung" id="{E6E3156E-61B3-43A8-894B-5CDF8EFEBA85}" vid="{367F704D-7C25-4A66-AD76-86CABAF55FEB}"/>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Foliensatz+2018+RWTH+Aachen_deutsch (1)</Template>
  <TotalTime>0</TotalTime>
  <Words>312</Words>
  <Application>Microsoft Office PowerPoint</Application>
  <PresentationFormat>Benutzerdefiniert</PresentationFormat>
  <Paragraphs>129</Paragraphs>
  <Slides>20</Slides>
  <Notes>1</Notes>
  <HiddenSlides>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20</vt:i4>
      </vt:variant>
    </vt:vector>
  </HeadingPairs>
  <TitlesOfParts>
    <vt:vector size="28" baseType="lpstr">
      <vt:lpstr>SimHei</vt:lpstr>
      <vt:lpstr>Arial</vt:lpstr>
      <vt:lpstr>Calibri</vt:lpstr>
      <vt:lpstr>Cambria Math</vt:lpstr>
      <vt:lpstr>Symbol</vt:lpstr>
      <vt:lpstr>Wingdings</vt:lpstr>
      <vt:lpstr>Präsentation_Master_RWTH_Verwaltung</vt:lpstr>
      <vt:lpstr>1_Präsentation_Master_RWTH_Verwaltung</vt:lpstr>
      <vt:lpstr>Anwendungswerkstatt - „Strukturwandel‟ </vt:lpstr>
      <vt:lpstr>Gliederung</vt:lpstr>
      <vt:lpstr>Einführung – Stand der Technik</vt:lpstr>
      <vt:lpstr>Konzept</vt:lpstr>
      <vt:lpstr>Regelung </vt:lpstr>
      <vt:lpstr>Regelung - 1. Entwurf</vt:lpstr>
      <vt:lpstr>Regelung - 2. Entwurf</vt:lpstr>
      <vt:lpstr>Hauttemperatur</vt:lpstr>
      <vt:lpstr>Verwendete Geräte und Programmierung</vt:lpstr>
      <vt:lpstr>Verwendete Geräte und Programmierung</vt:lpstr>
      <vt:lpstr>Parametrierung - Ventilator</vt:lpstr>
      <vt:lpstr>Parametrierung - Heizwiderstand</vt:lpstr>
      <vt:lpstr>Fazit und Ausblick</vt:lpstr>
      <vt:lpstr>Fazit und Ausblick</vt:lpstr>
      <vt:lpstr>Fazit und Ausblick</vt:lpstr>
      <vt:lpstr>Fazit und Ausblick</vt:lpstr>
      <vt:lpstr>PowerPoint-Präsentation</vt:lpstr>
      <vt:lpstr>Verwendete Geräte und Programmierung</vt:lpstr>
      <vt:lpstr>Verwendete Geräte und Programmierung</vt:lpstr>
      <vt:lpstr>Verwendete Geräte und Programmierung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Stephan Wegewitz</dc:creator>
  <cp:lastModifiedBy>Stephan Wegewitz</cp:lastModifiedBy>
  <cp:revision>60</cp:revision>
  <dcterms:created xsi:type="dcterms:W3CDTF">2018-11-03T12:30:25Z</dcterms:created>
  <dcterms:modified xsi:type="dcterms:W3CDTF">2019-01-14T18:46:19Z</dcterms:modified>
</cp:coreProperties>
</file>